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72" r:id="rId8"/>
    <p:sldId id="258" r:id="rId9"/>
    <p:sldId id="270" r:id="rId10"/>
    <p:sldId id="259" r:id="rId11"/>
    <p:sldId id="260" r:id="rId12"/>
    <p:sldId id="261" r:id="rId13"/>
    <p:sldId id="262" r:id="rId14"/>
    <p:sldId id="263" r:id="rId15"/>
    <p:sldId id="264" r:id="rId16"/>
    <p:sldId id="271" r:id="rId17"/>
    <p:sldId id="265" r:id="rId18"/>
    <p:sldId id="266" r:id="rId19"/>
    <p:sldId id="267" r:id="rId20"/>
    <p:sldId id="268" r:id="rId21"/>
    <p:sldId id="273" r:id="rId22"/>
    <p:sldId id="269" r:id="rId23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B788401-0BB2-4D05-950E-B8BA04E9B1A4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20.03.2022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31F3454-A6E7-46B0-B270-67716BB9A056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319F4D3-2119-4D3E-BFDA-D61C07BE4841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20.03.2022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B8A5B62-B9EB-4790-82E8-7CCBFAB747BA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2A3A6A9-25BD-49C8-883B-FC517B71F632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20.03.2022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1B8C91-4E9C-404F-BAE7-F069E4DDBC0D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3EC0945-1EF7-43A3-9F7A-9AEB6B903B66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20.03.2022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B40C31-1279-4211-A660-EE230C9235C0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000000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1811EF0-55EE-4B7A-A564-DBE3216F4E70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20.03.2022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38EA110-CB57-4CD0-B602-6B044CE12DDC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 dirty="0">
                <a:solidFill>
                  <a:srgbClr val="000000"/>
                </a:solidFill>
                <a:latin typeface="Calibri Light"/>
              </a:rPr>
              <a:t>Standortanalyse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623060" y="35096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</a:rPr>
              <a:t>Julian Seidel und Aziz Hanefi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 rot="19824600">
            <a:off x="10019520" y="762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4"/>
          <p:cNvSpPr/>
          <p:nvPr/>
        </p:nvSpPr>
        <p:spPr>
          <a:xfrm rot="19824600">
            <a:off x="3326400" y="826920"/>
            <a:ext cx="5913720" cy="468720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 rot="19824600">
            <a:off x="207000" y="57164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6"/>
          <p:cNvSpPr/>
          <p:nvPr/>
        </p:nvSpPr>
        <p:spPr>
          <a:xfrm rot="19824600">
            <a:off x="-1761840" y="-905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 rot="19824600">
            <a:off x="5954040" y="48297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1" name="Grafik 10" descr="Ein Bild, das Text, Monitor, Elektronik, Bildschirm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730520" y="930600"/>
            <a:ext cx="7770240" cy="6877440"/>
          </a:xfrm>
          <a:prstGeom prst="rect">
            <a:avLst/>
          </a:prstGeom>
          <a:ln>
            <a:noFill/>
          </a:ln>
        </p:spPr>
      </p:pic>
      <p:sp>
        <p:nvSpPr>
          <p:cNvPr id="282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Tabellarischer Abgleich (Standortfaktoren)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CustomShape 3"/>
          <p:cNvSpPr/>
          <p:nvPr/>
        </p:nvSpPr>
        <p:spPr>
          <a:xfrm rot="19824600">
            <a:off x="10019520" y="762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4"/>
          <p:cNvSpPr/>
          <p:nvPr/>
        </p:nvSpPr>
        <p:spPr>
          <a:xfrm rot="19824600">
            <a:off x="11239920" y="51253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5"/>
          <p:cNvSpPr/>
          <p:nvPr/>
        </p:nvSpPr>
        <p:spPr>
          <a:xfrm rot="19824600">
            <a:off x="-3448440" y="-23670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6"/>
          <p:cNvSpPr/>
          <p:nvPr/>
        </p:nvSpPr>
        <p:spPr>
          <a:xfrm rot="19824600">
            <a:off x="-3180240" y="3200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7" name="Grafik 8"/>
          <p:cNvPicPr/>
          <p:nvPr/>
        </p:nvPicPr>
        <p:blipFill>
          <a:blip r:embed="rId3"/>
          <a:stretch/>
        </p:blipFill>
        <p:spPr>
          <a:xfrm>
            <a:off x="2259360" y="1645560"/>
            <a:ext cx="6808320" cy="2359080"/>
          </a:xfrm>
          <a:prstGeom prst="rect">
            <a:avLst/>
          </a:prstGeom>
          <a:ln>
            <a:noFill/>
          </a:ln>
        </p:spPr>
      </p:pic>
      <p:pic>
        <p:nvPicPr>
          <p:cNvPr id="288" name="Grafik 9"/>
          <p:cNvPicPr/>
          <p:nvPr/>
        </p:nvPicPr>
        <p:blipFill>
          <a:blip r:embed="rId4"/>
          <a:stretch/>
        </p:blipFill>
        <p:spPr>
          <a:xfrm>
            <a:off x="2224800" y="1645560"/>
            <a:ext cx="6825240" cy="428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rafik 15"/>
          <p:cNvPicPr/>
          <p:nvPr/>
        </p:nvPicPr>
        <p:blipFill>
          <a:blip r:embed="rId2"/>
          <a:stretch/>
        </p:blipFill>
        <p:spPr>
          <a:xfrm rot="19820400">
            <a:off x="8187951" y="857768"/>
            <a:ext cx="4006080" cy="3004200"/>
          </a:xfrm>
          <a:prstGeom prst="rect">
            <a:avLst/>
          </a:prstGeom>
          <a:ln>
            <a:noFill/>
          </a:ln>
        </p:spPr>
      </p:pic>
      <p:sp>
        <p:nvSpPr>
          <p:cNvPr id="290" name="TextShape 1"/>
          <p:cNvSpPr txBox="1"/>
          <p:nvPr/>
        </p:nvSpPr>
        <p:spPr>
          <a:xfrm>
            <a:off x="112523" y="-241835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Konkurrenzanalyse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CustomShape 2"/>
          <p:cNvSpPr/>
          <p:nvPr/>
        </p:nvSpPr>
        <p:spPr>
          <a:xfrm rot="19824600">
            <a:off x="8091371" y="357894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4"/>
          <p:cNvSpPr/>
          <p:nvPr/>
        </p:nvSpPr>
        <p:spPr>
          <a:xfrm rot="19824600">
            <a:off x="4413945" y="-26792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5"/>
          <p:cNvSpPr/>
          <p:nvPr/>
        </p:nvSpPr>
        <p:spPr>
          <a:xfrm rot="19824600">
            <a:off x="4384617" y="3481605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6"/>
          <p:cNvSpPr/>
          <p:nvPr/>
        </p:nvSpPr>
        <p:spPr>
          <a:xfrm rot="19824600">
            <a:off x="-726425" y="1397767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6" name="Grafik 3"/>
          <p:cNvPicPr/>
          <p:nvPr/>
        </p:nvPicPr>
        <p:blipFill>
          <a:blip r:embed="rId3"/>
          <a:stretch/>
        </p:blipFill>
        <p:spPr>
          <a:xfrm rot="19827000">
            <a:off x="-211986" y="1909867"/>
            <a:ext cx="3103200" cy="3031560"/>
          </a:xfrm>
          <a:prstGeom prst="rect">
            <a:avLst/>
          </a:prstGeom>
          <a:ln>
            <a:noFill/>
          </a:ln>
        </p:spPr>
      </p:pic>
      <p:pic>
        <p:nvPicPr>
          <p:cNvPr id="297" name="Grafik 10"/>
          <p:cNvPicPr/>
          <p:nvPr/>
        </p:nvPicPr>
        <p:blipFill>
          <a:blip r:embed="rId4"/>
          <a:srcRect l="16008" r="17793"/>
          <a:stretch/>
        </p:blipFill>
        <p:spPr>
          <a:xfrm rot="19822800">
            <a:off x="4901763" y="3981150"/>
            <a:ext cx="3151080" cy="3052440"/>
          </a:xfrm>
          <a:prstGeom prst="rect">
            <a:avLst/>
          </a:prstGeom>
          <a:ln>
            <a:noFill/>
          </a:ln>
        </p:spPr>
      </p:pic>
      <p:pic>
        <p:nvPicPr>
          <p:cNvPr id="299" name="Grafik 12"/>
          <p:cNvPicPr/>
          <p:nvPr/>
        </p:nvPicPr>
        <p:blipFill>
          <a:blip r:embed="rId5"/>
          <a:stretch/>
        </p:blipFill>
        <p:spPr>
          <a:xfrm rot="19859400">
            <a:off x="5261346" y="-935803"/>
            <a:ext cx="3155040" cy="182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930560-C782-4BDF-95C0-F538E79E1941}"/>
              </a:ext>
            </a:extLst>
          </p:cNvPr>
          <p:cNvSpPr/>
          <p:nvPr/>
        </p:nvSpPr>
        <p:spPr>
          <a:xfrm>
            <a:off x="2077278" y="3217007"/>
            <a:ext cx="7702826" cy="2602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3" name="CustomShape 3"/>
          <p:cNvSpPr/>
          <p:nvPr/>
        </p:nvSpPr>
        <p:spPr>
          <a:xfrm rot="19824600">
            <a:off x="10444837" y="636897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1"/>
          <p:cNvSpPr/>
          <p:nvPr/>
        </p:nvSpPr>
        <p:spPr>
          <a:xfrm rot="19824600">
            <a:off x="5954040" y="48297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1" name="Grafik 10" descr="Ein Bild, das Text, Monitor, Elektronik, Bildschirm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628734" y="404527"/>
            <a:ext cx="8566482" cy="7281266"/>
          </a:xfrm>
          <a:prstGeom prst="rect">
            <a:avLst/>
          </a:prstGeom>
          <a:ln>
            <a:noFill/>
          </a:ln>
        </p:spPr>
      </p:pic>
      <p:sp>
        <p:nvSpPr>
          <p:cNvPr id="282" name="TextShape 2"/>
          <p:cNvSpPr txBox="1"/>
          <p:nvPr/>
        </p:nvSpPr>
        <p:spPr>
          <a:xfrm>
            <a:off x="1415537" y="-239985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Strategie zur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 Light"/>
              </a:rPr>
              <a:t>konkurrenz</a:t>
            </a: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 Überlegenheit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CustomShape 4"/>
          <p:cNvSpPr/>
          <p:nvPr/>
        </p:nvSpPr>
        <p:spPr>
          <a:xfrm rot="19824600">
            <a:off x="11239920" y="51253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5"/>
          <p:cNvSpPr/>
          <p:nvPr/>
        </p:nvSpPr>
        <p:spPr>
          <a:xfrm rot="19824600">
            <a:off x="-3448440" y="-23670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6"/>
          <p:cNvSpPr/>
          <p:nvPr/>
        </p:nvSpPr>
        <p:spPr>
          <a:xfrm rot="19824600">
            <a:off x="-3180240" y="3200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D6694B-F023-4BB0-9B15-AE978973AAC3}"/>
              </a:ext>
            </a:extLst>
          </p:cNvPr>
          <p:cNvSpPr txBox="1"/>
          <p:nvPr/>
        </p:nvSpPr>
        <p:spPr>
          <a:xfrm>
            <a:off x="2209762" y="1278015"/>
            <a:ext cx="7772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Marktinnovation: ERWARTUNGEN ÜBERTREFFEN;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Gewinnchancen geben (</a:t>
            </a:r>
            <a:r>
              <a:rPr lang="de-DE" sz="2000" dirty="0" err="1"/>
              <a:t>skepsis</a:t>
            </a:r>
            <a:r>
              <a:rPr lang="de-DE" sz="2000" dirty="0"/>
              <a:t>) und gewinnen lassen = Doppeltes Vertrauen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Imitation: Wir geben Abnehmern einen Grund, unser Angebot, eines bereits etablierten Produkten vorziehen.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Immerwährender Weiterverkauf von „Laune Produkten“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42D331-42C0-462C-B6AC-CD7CB6188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3" y="2848056"/>
            <a:ext cx="3121158" cy="3121158"/>
          </a:xfrm>
          <a:prstGeom prst="rect">
            <a:avLst/>
          </a:prstGeom>
        </p:spPr>
      </p:pic>
      <p:pic>
        <p:nvPicPr>
          <p:cNvPr id="8" name="Grafik 7" descr="Ein Bild, das iPod enthält.&#10;&#10;Automatisch generierte Beschreibung">
            <a:extLst>
              <a:ext uri="{FF2B5EF4-FFF2-40B4-BE49-F238E27FC236}">
                <a16:creationId xmlns:a16="http://schemas.microsoft.com/office/drawing/2014/main" id="{5DEEC7FE-AA30-4076-8B5E-D9D55133A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r="34169"/>
          <a:stretch/>
        </p:blipFill>
        <p:spPr>
          <a:xfrm rot="1788209">
            <a:off x="8401297" y="2360852"/>
            <a:ext cx="1960153" cy="46101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EA08F4B-4918-4B46-9333-2E067F5CE1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5" b="26377"/>
          <a:stretch/>
        </p:blipFill>
        <p:spPr>
          <a:xfrm>
            <a:off x="488036" y="191611"/>
            <a:ext cx="11215928" cy="63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Expert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In Holzkirchen +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Kleineres Angebot -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CustomShape 3"/>
          <p:cNvSpPr/>
          <p:nvPr/>
        </p:nvSpPr>
        <p:spPr>
          <a:xfrm rot="19824600">
            <a:off x="10793880" y="-269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4"/>
          <p:cNvSpPr/>
          <p:nvPr/>
        </p:nvSpPr>
        <p:spPr>
          <a:xfrm rot="19824600">
            <a:off x="-4011120" y="-1049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5"/>
          <p:cNvSpPr/>
          <p:nvPr/>
        </p:nvSpPr>
        <p:spPr>
          <a:xfrm rot="19824600">
            <a:off x="5668920" y="825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6"/>
          <p:cNvSpPr/>
          <p:nvPr/>
        </p:nvSpPr>
        <p:spPr>
          <a:xfrm rot="19824600">
            <a:off x="-613080" y="48801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6" name="Grafik 7"/>
          <p:cNvPicPr/>
          <p:nvPr/>
        </p:nvPicPr>
        <p:blipFill>
          <a:blip r:embed="rId2"/>
          <a:stretch/>
        </p:blipFill>
        <p:spPr>
          <a:xfrm rot="19827000">
            <a:off x="6183000" y="1337040"/>
            <a:ext cx="3103200" cy="303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Amazon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38080" y="1825560"/>
            <a:ext cx="423108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Große Konkurrenz vor allem in ländlichen Gebieten wie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Stürzlham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+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CustomShape 3"/>
          <p:cNvSpPr/>
          <p:nvPr/>
        </p:nvSpPr>
        <p:spPr>
          <a:xfrm rot="19824600">
            <a:off x="10793880" y="-269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4"/>
          <p:cNvSpPr/>
          <p:nvPr/>
        </p:nvSpPr>
        <p:spPr>
          <a:xfrm rot="19824600">
            <a:off x="-4011120" y="-1049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5"/>
          <p:cNvSpPr/>
          <p:nvPr/>
        </p:nvSpPr>
        <p:spPr>
          <a:xfrm rot="19824600">
            <a:off x="6145200" y="755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6"/>
          <p:cNvSpPr/>
          <p:nvPr/>
        </p:nvSpPr>
        <p:spPr>
          <a:xfrm rot="19824600">
            <a:off x="-510480" y="52977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3" name="Grafik 7"/>
          <p:cNvPicPr/>
          <p:nvPr/>
        </p:nvPicPr>
        <p:blipFill>
          <a:blip r:embed="rId2"/>
          <a:srcRect l="16008" r="17793"/>
          <a:stretch/>
        </p:blipFill>
        <p:spPr>
          <a:xfrm rot="19822800">
            <a:off x="6635880" y="1274760"/>
            <a:ext cx="3151080" cy="30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rafik 9"/>
          <p:cNvPicPr/>
          <p:nvPr/>
        </p:nvPicPr>
        <p:blipFill>
          <a:blip r:embed="rId2"/>
          <a:stretch/>
        </p:blipFill>
        <p:spPr>
          <a:xfrm rot="19820400">
            <a:off x="6866280" y="2721960"/>
            <a:ext cx="4006080" cy="3004200"/>
          </a:xfrm>
          <a:prstGeom prst="rect">
            <a:avLst/>
          </a:prstGeom>
          <a:ln>
            <a:noFill/>
          </a:ln>
        </p:spPr>
      </p:pic>
      <p:sp>
        <p:nvSpPr>
          <p:cNvPr id="3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Vodafone und Co.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838080" y="1825560"/>
            <a:ext cx="56343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In Holzkirchen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Standartanlaufstelle für Tarifkunden und somit mehr Kunden für Giveaways wie Handy Zubehör</a:t>
            </a: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CustomShape 3"/>
          <p:cNvSpPr/>
          <p:nvPr/>
        </p:nvSpPr>
        <p:spPr>
          <a:xfrm rot="19824600">
            <a:off x="4538160" y="-23292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4"/>
          <p:cNvSpPr/>
          <p:nvPr/>
        </p:nvSpPr>
        <p:spPr>
          <a:xfrm rot="19824600">
            <a:off x="-4011120" y="-1049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5"/>
          <p:cNvSpPr/>
          <p:nvPr/>
        </p:nvSpPr>
        <p:spPr>
          <a:xfrm rot="19824600">
            <a:off x="6759720" y="2211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6"/>
          <p:cNvSpPr/>
          <p:nvPr/>
        </p:nvSpPr>
        <p:spPr>
          <a:xfrm rot="19824600">
            <a:off x="-613080" y="48801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1" name="Grafik 7"/>
          <p:cNvPicPr/>
          <p:nvPr/>
        </p:nvPicPr>
        <p:blipFill>
          <a:blip r:embed="rId3"/>
          <a:stretch/>
        </p:blipFill>
        <p:spPr>
          <a:xfrm rot="19859400">
            <a:off x="5426280" y="-546480"/>
            <a:ext cx="3155040" cy="1823760"/>
          </a:xfrm>
          <a:prstGeom prst="rect">
            <a:avLst/>
          </a:prstGeom>
          <a:ln>
            <a:noFill/>
          </a:ln>
        </p:spPr>
      </p:pic>
      <p:pic>
        <p:nvPicPr>
          <p:cNvPr id="322" name="Grafik 8"/>
          <p:cNvPicPr/>
          <p:nvPr/>
        </p:nvPicPr>
        <p:blipFill>
          <a:blip r:embed="rId3"/>
          <a:stretch/>
        </p:blipFill>
        <p:spPr>
          <a:xfrm rot="14457000">
            <a:off x="3675600" y="-2307600"/>
            <a:ext cx="3155040" cy="182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Handy-Insel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837720" y="16587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In Holzkirchen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Guter Ruf +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Nur begrenztes Angebot an Handy Zubehör</a:t>
            </a:r>
          </a:p>
        </p:txBody>
      </p:sp>
      <p:sp>
        <p:nvSpPr>
          <p:cNvPr id="325" name="CustomShape 3"/>
          <p:cNvSpPr/>
          <p:nvPr/>
        </p:nvSpPr>
        <p:spPr>
          <a:xfrm rot="19824600">
            <a:off x="11439720" y="18334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"/>
          <p:cNvSpPr/>
          <p:nvPr/>
        </p:nvSpPr>
        <p:spPr>
          <a:xfrm rot="19824600">
            <a:off x="-4011120" y="-1049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5"/>
          <p:cNvSpPr/>
          <p:nvPr/>
        </p:nvSpPr>
        <p:spPr>
          <a:xfrm rot="19824600">
            <a:off x="5843160" y="50104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 rot="19824600">
            <a:off x="-613080" y="48801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Picture 2" descr="Quellbild anzeigen"/>
          <p:cNvPicPr/>
          <p:nvPr/>
        </p:nvPicPr>
        <p:blipFill>
          <a:blip r:embed="rId2"/>
          <a:stretch/>
        </p:blipFill>
        <p:spPr>
          <a:xfrm>
            <a:off x="4105440" y="141120"/>
            <a:ext cx="7248240" cy="2104560"/>
          </a:xfrm>
          <a:prstGeom prst="rect">
            <a:avLst/>
          </a:prstGeom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3D1A65C-45EE-436F-AABD-5F5669449E54}"/>
              </a:ext>
            </a:extLst>
          </p:cNvPr>
          <p:cNvSpPr/>
          <p:nvPr/>
        </p:nvSpPr>
        <p:spPr>
          <a:xfrm>
            <a:off x="646801" y="3296199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Kennt aber keiner ;-)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 rot="19824600">
            <a:off x="-3993067" y="-1662839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87091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Ja- Wir würden Handy Candy aufmachen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838380" y="2142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Durch den Online- Versand Handel lassen sich unabhängig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 von Holzkirchen, weltweit unsere Produckte absetzen.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Durch die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Kauf- Mentalität, und zielgerichteter Werbung schaffen wir den „Opfern“ Probleme und bieten gleichzeitig die passende Lösung an.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Ein gut laufendes Geschäft inkl. Bundesweiter Expansion sind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vorprogrammiert!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4"/>
          <p:cNvSpPr/>
          <p:nvPr/>
        </p:nvSpPr>
        <p:spPr>
          <a:xfrm rot="19824600">
            <a:off x="10930789" y="-529863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"/>
          <p:cNvSpPr/>
          <p:nvPr/>
        </p:nvSpPr>
        <p:spPr>
          <a:xfrm rot="19824600">
            <a:off x="8506243" y="6125396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6"/>
          <p:cNvSpPr/>
          <p:nvPr/>
        </p:nvSpPr>
        <p:spPr>
          <a:xfrm rot="19824600">
            <a:off x="-2225222" y="5992653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Grafik 7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D11E19B7-3572-421D-BD47-22D2719F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11501238" y="2426"/>
            <a:ext cx="2991181" cy="2991181"/>
          </a:xfrm>
          <a:prstGeom prst="rect">
            <a:avLst/>
          </a:prstGeom>
        </p:spPr>
      </p:pic>
      <p:pic>
        <p:nvPicPr>
          <p:cNvPr id="9" name="Grafik 8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E668557F-DF76-43E3-98C4-90220E0C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7483302" y="7014987"/>
            <a:ext cx="5272152" cy="5272152"/>
          </a:xfrm>
          <a:prstGeom prst="rect">
            <a:avLst/>
          </a:prstGeom>
        </p:spPr>
      </p:pic>
      <p:pic>
        <p:nvPicPr>
          <p:cNvPr id="10" name="Grafik 9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07F1F5B3-01B9-4CC7-BD40-279F7947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-3210340" y="6883418"/>
            <a:ext cx="5272152" cy="5272152"/>
          </a:xfrm>
          <a:prstGeom prst="rect">
            <a:avLst/>
          </a:prstGeom>
        </p:spPr>
      </p:pic>
      <p:pic>
        <p:nvPicPr>
          <p:cNvPr id="11" name="Grafik 10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AFC06E7A-F181-4260-B696-ACB8A545F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-6015973" y="-2690069"/>
            <a:ext cx="5272152" cy="52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743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 rot="19824600">
            <a:off x="4592160" y="-2624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Quellen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838080" y="2142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Alle Bild-Materialien sind von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Canva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und Stock X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Infos von den Deutsch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Ab´s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und unseren Gehirnen</a:t>
            </a:r>
          </a:p>
        </p:txBody>
      </p:sp>
      <p:sp>
        <p:nvSpPr>
          <p:cNvPr id="333" name="CustomShape 4"/>
          <p:cNvSpPr/>
          <p:nvPr/>
        </p:nvSpPr>
        <p:spPr>
          <a:xfrm rot="19824600">
            <a:off x="10125720" y="159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"/>
          <p:cNvSpPr/>
          <p:nvPr/>
        </p:nvSpPr>
        <p:spPr>
          <a:xfrm rot="19824600">
            <a:off x="4592160" y="3855912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6"/>
          <p:cNvSpPr/>
          <p:nvPr/>
        </p:nvSpPr>
        <p:spPr>
          <a:xfrm rot="19824600">
            <a:off x="-2483640" y="34084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Grafik 7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9C67E59E-54CC-4220-9D49-7D527DAD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5095351" y="4391596"/>
            <a:ext cx="3104673" cy="3104673"/>
          </a:xfrm>
          <a:prstGeom prst="rect">
            <a:avLst/>
          </a:prstGeom>
        </p:spPr>
      </p:pic>
      <p:pic>
        <p:nvPicPr>
          <p:cNvPr id="9" name="Grafik 8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A979A653-699D-45A8-8D77-E867E12E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10636679" y="717072"/>
            <a:ext cx="3031205" cy="3031205"/>
          </a:xfrm>
          <a:prstGeom prst="rect">
            <a:avLst/>
          </a:prstGeom>
        </p:spPr>
      </p:pic>
      <p:pic>
        <p:nvPicPr>
          <p:cNvPr id="10" name="Grafik 9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F32F5F85-A1E0-46C2-A69F-AFA771754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-1903064" y="3878222"/>
            <a:ext cx="3030148" cy="3030148"/>
          </a:xfrm>
          <a:prstGeom prst="rect">
            <a:avLst/>
          </a:prstGeom>
        </p:spPr>
      </p:pic>
      <p:pic>
        <p:nvPicPr>
          <p:cNvPr id="11" name="Grafik 10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BBB7DF5A-066F-40CA-99F5-7A099E7E0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4970596" y="-2379577"/>
            <a:ext cx="3312892" cy="33128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Inhalt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Der Name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Kurzer Einblick der Standorte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Unsere Strategie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Harte und weiche Standortfaktoren (tabellarischer Abgleich)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Konkurrenzanalyse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Quellen</a:t>
            </a:r>
          </a:p>
        </p:txBody>
      </p:sp>
      <p:sp>
        <p:nvSpPr>
          <p:cNvPr id="213" name="CustomShape 3"/>
          <p:cNvSpPr/>
          <p:nvPr/>
        </p:nvSpPr>
        <p:spPr>
          <a:xfrm rot="19824600">
            <a:off x="10125720" y="1591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4"/>
          <p:cNvSpPr/>
          <p:nvPr/>
        </p:nvSpPr>
        <p:spPr>
          <a:xfrm rot="19824600">
            <a:off x="6599865" y="4830119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 rot="19824600">
            <a:off x="4592160" y="-2624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 rot="19824600">
            <a:off x="-3020353" y="3680641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3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Handy- Candy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 rot="19824600">
            <a:off x="11338294" y="-470954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4"/>
          <p:cNvSpPr/>
          <p:nvPr/>
        </p:nvSpPr>
        <p:spPr>
          <a:xfrm rot="19824600">
            <a:off x="4803073" y="195157"/>
            <a:ext cx="6378571" cy="6313697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 rot="19824600">
            <a:off x="88094" y="-2058948"/>
            <a:ext cx="4156369" cy="4624151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 rot="19824600">
            <a:off x="667855" y="3119204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2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C365F20C-AE6B-44EF-AE8C-0534A5D7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5267739" y="653776"/>
            <a:ext cx="5272152" cy="52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14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 rot="19824600">
            <a:off x="8330760" y="36219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2"/>
          <p:cNvSpPr/>
          <p:nvPr/>
        </p:nvSpPr>
        <p:spPr>
          <a:xfrm rot="19824600">
            <a:off x="1579320" y="4283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Grafik 15" descr="Ein Bild, das Text, Monitor, Elektronik, Bildschirm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2915280" y="1232280"/>
            <a:ext cx="6355440" cy="5625360"/>
          </a:xfrm>
          <a:prstGeom prst="rect">
            <a:avLst/>
          </a:prstGeom>
          <a:ln>
            <a:noFill/>
          </a:ln>
        </p:spPr>
      </p:pic>
      <p:sp>
        <p:nvSpPr>
          <p:cNvPr id="220" name="TextShape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 Light"/>
              </a:rPr>
              <a:t>Die zur Wahl stehenden Standorte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4"/>
          <p:cNvSpPr/>
          <p:nvPr/>
        </p:nvSpPr>
        <p:spPr>
          <a:xfrm rot="19824600">
            <a:off x="10058040" y="-2465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5"/>
          <p:cNvSpPr/>
          <p:nvPr/>
        </p:nvSpPr>
        <p:spPr>
          <a:xfrm rot="19824600">
            <a:off x="-4178520" y="-16624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3" name="Grafik 9" descr="Ein Bild, das draußen, Gebäude, Himmel, Gras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333600" y="1807920"/>
            <a:ext cx="5639040" cy="3615120"/>
          </a:xfrm>
          <a:prstGeom prst="rect">
            <a:avLst/>
          </a:prstGeom>
          <a:ln>
            <a:noFill/>
          </a:ln>
        </p:spPr>
      </p:pic>
      <p:pic>
        <p:nvPicPr>
          <p:cNvPr id="224" name="Grafik 12"/>
          <p:cNvPicPr/>
          <p:nvPr/>
        </p:nvPicPr>
        <p:blipFill>
          <a:blip r:embed="rId4"/>
          <a:stretch/>
        </p:blipFill>
        <p:spPr>
          <a:xfrm>
            <a:off x="3333600" y="1811348"/>
            <a:ext cx="5639040" cy="361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93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Unsere Strategie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 rot="19824600">
            <a:off x="10125961" y="159196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 dirty="0"/>
          </a:p>
        </p:txBody>
      </p:sp>
      <p:sp>
        <p:nvSpPr>
          <p:cNvPr id="214" name="CustomShape 4"/>
          <p:cNvSpPr/>
          <p:nvPr/>
        </p:nvSpPr>
        <p:spPr>
          <a:xfrm rot="19824600">
            <a:off x="4592160" y="3680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 rot="19824600">
            <a:off x="4592160" y="-2624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 rot="19824600">
            <a:off x="-2483640" y="34084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B33FCC0-6B37-4C0F-BB0F-E00AA39812A0}"/>
              </a:ext>
            </a:extLst>
          </p:cNvPr>
          <p:cNvSpPr/>
          <p:nvPr/>
        </p:nvSpPr>
        <p:spPr>
          <a:xfrm>
            <a:off x="2822592" y="1321708"/>
            <a:ext cx="5864087" cy="7378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75A90C-3DEA-4B9F-B6EE-BD5DDE5ACB69}"/>
              </a:ext>
            </a:extLst>
          </p:cNvPr>
          <p:cNvSpPr/>
          <p:nvPr/>
        </p:nvSpPr>
        <p:spPr>
          <a:xfrm>
            <a:off x="4435101" y="1200478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Position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3C48673-BBC6-47D9-9DAC-1461C60FF4A6}"/>
              </a:ext>
            </a:extLst>
          </p:cNvPr>
          <p:cNvSpPr/>
          <p:nvPr/>
        </p:nvSpPr>
        <p:spPr>
          <a:xfrm>
            <a:off x="7667420" y="2519793"/>
            <a:ext cx="3256683" cy="1325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0EF2115-6132-46E8-9238-07F6D85FF80B}"/>
              </a:ext>
            </a:extLst>
          </p:cNvPr>
          <p:cNvSpPr/>
          <p:nvPr/>
        </p:nvSpPr>
        <p:spPr>
          <a:xfrm>
            <a:off x="4135500" y="2497511"/>
            <a:ext cx="3256683" cy="1325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E39B76D-5BDF-4B3A-9C6B-3BC03E26E05D}"/>
              </a:ext>
            </a:extLst>
          </p:cNvPr>
          <p:cNvSpPr/>
          <p:nvPr/>
        </p:nvSpPr>
        <p:spPr>
          <a:xfrm>
            <a:off x="542704" y="2497511"/>
            <a:ext cx="3256683" cy="1325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2B594DB-DDCA-4FAC-A31A-D87FCC52CB46}"/>
              </a:ext>
            </a:extLst>
          </p:cNvPr>
          <p:cNvCxnSpPr/>
          <p:nvPr/>
        </p:nvCxnSpPr>
        <p:spPr>
          <a:xfrm>
            <a:off x="7643645" y="2093833"/>
            <a:ext cx="1143000" cy="632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776B9B1-FAC9-4E92-9BDB-FEA35E211389}"/>
              </a:ext>
            </a:extLst>
          </p:cNvPr>
          <p:cNvCxnSpPr>
            <a:cxnSpLocks/>
          </p:cNvCxnSpPr>
          <p:nvPr/>
        </p:nvCxnSpPr>
        <p:spPr>
          <a:xfrm flipH="1">
            <a:off x="2598061" y="2111951"/>
            <a:ext cx="1033081" cy="6514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01A7499-C211-438E-BCAD-0FE8D2A8BE48}"/>
              </a:ext>
            </a:extLst>
          </p:cNvPr>
          <p:cNvCxnSpPr>
            <a:cxnSpLocks/>
          </p:cNvCxnSpPr>
          <p:nvPr/>
        </p:nvCxnSpPr>
        <p:spPr>
          <a:xfrm>
            <a:off x="5781300" y="2077462"/>
            <a:ext cx="0" cy="725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7E1FC72-E428-4E90-A4E3-B690C41F10D1}"/>
              </a:ext>
            </a:extLst>
          </p:cNvPr>
          <p:cNvSpPr/>
          <p:nvPr/>
        </p:nvSpPr>
        <p:spPr>
          <a:xfrm>
            <a:off x="1027273" y="2787717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Zielgruppe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4406425-6EBB-4438-BFFD-E8BBDA52F789}"/>
              </a:ext>
            </a:extLst>
          </p:cNvPr>
          <p:cNvSpPr/>
          <p:nvPr/>
        </p:nvSpPr>
        <p:spPr>
          <a:xfrm>
            <a:off x="4277515" y="2837017"/>
            <a:ext cx="3100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Wünschenswert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0706C74-39BE-4B2F-A0B0-5D6887B7778D}"/>
              </a:ext>
            </a:extLst>
          </p:cNvPr>
          <p:cNvSpPr/>
          <p:nvPr/>
        </p:nvSpPr>
        <p:spPr>
          <a:xfrm>
            <a:off x="7667420" y="2844225"/>
            <a:ext cx="3350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Unverwechselbar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13A66AA-A017-4EA0-9EAF-F54A8FD0F740}"/>
              </a:ext>
            </a:extLst>
          </p:cNvPr>
          <p:cNvSpPr/>
          <p:nvPr/>
        </p:nvSpPr>
        <p:spPr>
          <a:xfrm>
            <a:off x="313688" y="3967252"/>
            <a:ext cx="11039632" cy="2700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4768AF3-F030-4F9A-AE88-2D0AB8A1AE55}"/>
              </a:ext>
            </a:extLst>
          </p:cNvPr>
          <p:cNvSpPr/>
          <p:nvPr/>
        </p:nvSpPr>
        <p:spPr>
          <a:xfrm>
            <a:off x="413268" y="4407116"/>
            <a:ext cx="106827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Unverwechselbar:                  Was uns vom Wettbewerb differenziert</a:t>
            </a:r>
          </a:p>
          <a:p>
            <a:pPr algn="ctr"/>
            <a:endParaRPr lang="de-DE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Herausragende Qualität, Spezielle Eignung des </a:t>
            </a:r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Prodokts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 die Zielgruppe</a:t>
            </a:r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Ungewöhnliche Dienstleistungen wie Online- </a:t>
            </a:r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shop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sofort bedruck in </a:t>
            </a:r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Filliale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D413D56-70E6-47C1-A05A-9A327A6C614F}"/>
              </a:ext>
            </a:extLst>
          </p:cNvPr>
          <p:cNvSpPr/>
          <p:nvPr/>
        </p:nvSpPr>
        <p:spPr>
          <a:xfrm>
            <a:off x="269206" y="4275708"/>
            <a:ext cx="111171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Wünschenswert: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Die potenziellen Kunden müssen einen Grund sehen</a:t>
            </a:r>
          </a:p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Warum sie bei </a:t>
            </a:r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Handycandy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einkaufen sollen.</a:t>
            </a:r>
          </a:p>
          <a:p>
            <a:pPr algn="ctr"/>
            <a:endParaRPr lang="de-DE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Gewinn. 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Sparen die Kunden?   </a:t>
            </a:r>
            <a:r>
              <a:rPr lang="de-DE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Selbstwert. 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Steigert es den Selbstwertgefühl </a:t>
            </a:r>
          </a:p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 Kunden?   </a:t>
            </a:r>
            <a:r>
              <a:rPr lang="de-DE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Bequemlichkeit. 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Erleichtert es den Alltag des Kunden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7907D5B-24A4-43E1-89B7-4DB54CD149A3}"/>
              </a:ext>
            </a:extLst>
          </p:cNvPr>
          <p:cNvSpPr/>
          <p:nvPr/>
        </p:nvSpPr>
        <p:spPr>
          <a:xfrm>
            <a:off x="535980" y="4220465"/>
            <a:ext cx="10945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Zielgruppe:    </a:t>
            </a:r>
            <a:r>
              <a:rPr lang="de-DE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Geografisch.</a:t>
            </a:r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Wachsende Bevölkerung, sehr beliebter Standort</a:t>
            </a:r>
          </a:p>
          <a:p>
            <a:pPr algn="ctr"/>
            <a:r>
              <a:rPr lang="de-DE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Demografisch.</a:t>
            </a:r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Hohes Einkommen, großer Anteil der jungen Bevölkerungsschicht</a:t>
            </a:r>
          </a:p>
          <a:p>
            <a:pPr algn="ctr"/>
            <a:r>
              <a:rPr lang="de-DE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Psychografisch. </a:t>
            </a:r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  <a:r>
              <a:rPr lang="de-DE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Hoki</a:t>
            </a:r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Sind fast alle sozialen Schichten vertreten, Kauf nach Laune-</a:t>
            </a:r>
          </a:p>
          <a:p>
            <a:pPr algn="ctr"/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Geselschaft</a:t>
            </a:r>
            <a:endParaRPr lang="de-DE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329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" grpId="0" animBg="1"/>
      <p:bldP spid="3" grpId="0"/>
      <p:bldP spid="4" grpId="0" animBg="1"/>
      <p:bldP spid="11" grpId="0" animBg="1"/>
      <p:bldP spid="12" grpId="0" animBg="1"/>
      <p:bldP spid="9" grpId="0"/>
      <p:bldP spid="10" grpId="0"/>
      <p:bldP spid="13" grpId="0"/>
      <p:bldP spid="14" grpId="0" animBg="1"/>
      <p:bldP spid="17" grpId="0"/>
      <p:bldP spid="17" grpId="1"/>
      <p:bldP spid="24" grpId="0"/>
      <p:bldP spid="24" grpId="1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Harte und weiche Standortfaktoren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 rot="19824600">
            <a:off x="-3522240" y="3495600"/>
            <a:ext cx="9932760" cy="672444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 rot="19824600">
            <a:off x="8254440" y="-29977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4"/>
          <p:cNvSpPr/>
          <p:nvPr/>
        </p:nvSpPr>
        <p:spPr>
          <a:xfrm rot="19824600">
            <a:off x="-3766320" y="-9997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5"/>
          <p:cNvSpPr/>
          <p:nvPr/>
        </p:nvSpPr>
        <p:spPr>
          <a:xfrm rot="19824600">
            <a:off x="7879320" y="30160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Grafik 6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07301A8B-7CD1-4DDB-8122-66BF2757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139148" y="3565941"/>
            <a:ext cx="5272152" cy="5272152"/>
          </a:xfrm>
          <a:prstGeom prst="rect">
            <a:avLst/>
          </a:prstGeom>
        </p:spPr>
      </p:pic>
      <p:pic>
        <p:nvPicPr>
          <p:cNvPr id="8" name="Grafik 7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57CE0F2E-2C12-4677-AF44-0A4A8D29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8431686" y="3530286"/>
            <a:ext cx="3027348" cy="3027348"/>
          </a:xfrm>
          <a:prstGeom prst="rect">
            <a:avLst/>
          </a:prstGeom>
        </p:spPr>
      </p:pic>
      <p:pic>
        <p:nvPicPr>
          <p:cNvPr id="9" name="Grafik 8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515CD6AF-3125-40BD-94A2-85A6D951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8098605" y="-5026670"/>
            <a:ext cx="5272152" cy="5272152"/>
          </a:xfrm>
          <a:prstGeom prst="rect">
            <a:avLst/>
          </a:prstGeom>
        </p:spPr>
      </p:pic>
      <p:pic>
        <p:nvPicPr>
          <p:cNvPr id="10" name="Grafik 9" descr="Ein Bild, das Essen, süß enthält.&#10;&#10;Automatisch generierte Beschreibung">
            <a:extLst>
              <a:ext uri="{FF2B5EF4-FFF2-40B4-BE49-F238E27FC236}">
                <a16:creationId xmlns:a16="http://schemas.microsoft.com/office/drawing/2014/main" id="{6E131218-4F94-4F9A-9EF5-173BF723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42">
            <a:off x="-5846724" y="-2049668"/>
            <a:ext cx="5272152" cy="52721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-9360" y="966600"/>
            <a:ext cx="4798440" cy="71388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6361560" y="966600"/>
            <a:ext cx="4798440" cy="71388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32" name="CustomShape 3"/>
          <p:cNvSpPr/>
          <p:nvPr/>
        </p:nvSpPr>
        <p:spPr>
          <a:xfrm>
            <a:off x="2907000" y="492156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116520" y="500364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4" name="CustomShape 5"/>
          <p:cNvSpPr/>
          <p:nvPr/>
        </p:nvSpPr>
        <p:spPr>
          <a:xfrm>
            <a:off x="3435480" y="507636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3974040" y="5076360"/>
            <a:ext cx="365400" cy="356760"/>
          </a:xfrm>
          <a:prstGeom prst="star5">
            <a:avLst>
              <a:gd name="adj" fmla="val 21304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6" name="CustomShape 7"/>
          <p:cNvSpPr/>
          <p:nvPr/>
        </p:nvSpPr>
        <p:spPr>
          <a:xfrm>
            <a:off x="3772440" y="460260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4611600" y="503928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8" name="CustomShape 9"/>
          <p:cNvSpPr/>
          <p:nvPr/>
        </p:nvSpPr>
        <p:spPr>
          <a:xfrm>
            <a:off x="5216400" y="503136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44800" y="495036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0" name="CustomShape 11"/>
          <p:cNvSpPr/>
          <p:nvPr/>
        </p:nvSpPr>
        <p:spPr>
          <a:xfrm>
            <a:off x="6122520" y="489960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6840720" y="475524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2" name="CustomShape 13"/>
          <p:cNvSpPr/>
          <p:nvPr/>
        </p:nvSpPr>
        <p:spPr>
          <a:xfrm>
            <a:off x="7115040" y="476568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7608960" y="485064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8516880" y="520992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5" name="CustomShape 16"/>
          <p:cNvSpPr/>
          <p:nvPr/>
        </p:nvSpPr>
        <p:spPr>
          <a:xfrm>
            <a:off x="8103600" y="440964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9115560" y="520992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9482760" y="4950360"/>
            <a:ext cx="365400" cy="356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8" name="CustomShape 19"/>
          <p:cNvSpPr/>
          <p:nvPr/>
        </p:nvSpPr>
        <p:spPr>
          <a:xfrm>
            <a:off x="0" y="0"/>
            <a:ext cx="5433840" cy="132336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361560" y="0"/>
            <a:ext cx="5433840" cy="132336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Line 21"/>
          <p:cNvSpPr/>
          <p:nvPr/>
        </p:nvSpPr>
        <p:spPr>
          <a:xfrm>
            <a:off x="6095880" y="0"/>
            <a:ext cx="34920" cy="6858000"/>
          </a:xfrm>
          <a:prstGeom prst="line">
            <a:avLst/>
          </a:prstGeom>
          <a:ln w="76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22"/>
          <p:cNvSpPr/>
          <p:nvPr/>
        </p:nvSpPr>
        <p:spPr>
          <a:xfrm>
            <a:off x="0" y="4156200"/>
            <a:ext cx="12191760" cy="540324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4561920" y="4197960"/>
            <a:ext cx="281376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Miete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3" name="CustomShape 24"/>
          <p:cNvSpPr/>
          <p:nvPr/>
        </p:nvSpPr>
        <p:spPr>
          <a:xfrm>
            <a:off x="257040" y="200160"/>
            <a:ext cx="35276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Holzkirchen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4" name="CustomShape 25"/>
          <p:cNvSpPr/>
          <p:nvPr/>
        </p:nvSpPr>
        <p:spPr>
          <a:xfrm>
            <a:off x="6375960" y="200160"/>
            <a:ext cx="30628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Stürzlham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5" name="CustomShape 26"/>
          <p:cNvSpPr/>
          <p:nvPr/>
        </p:nvSpPr>
        <p:spPr>
          <a:xfrm>
            <a:off x="4401360" y="4163760"/>
            <a:ext cx="31604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Parkplätze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6" name="CustomShape 27"/>
          <p:cNvSpPr/>
          <p:nvPr/>
        </p:nvSpPr>
        <p:spPr>
          <a:xfrm>
            <a:off x="4467960" y="4228560"/>
            <a:ext cx="335232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Kundschaft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7" name="CustomShape 28"/>
          <p:cNvSpPr/>
          <p:nvPr/>
        </p:nvSpPr>
        <p:spPr>
          <a:xfrm>
            <a:off x="4321440" y="4196160"/>
            <a:ext cx="3803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Infrastruktur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58" name="CustomShape 29"/>
          <p:cNvSpPr/>
          <p:nvPr/>
        </p:nvSpPr>
        <p:spPr>
          <a:xfrm>
            <a:off x="3733560" y="4343760"/>
            <a:ext cx="489168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strike="noStrike" spc="-1">
                <a:solidFill>
                  <a:srgbClr val="FFFFFF"/>
                </a:solidFill>
                <a:latin typeface="Calibri"/>
              </a:rPr>
              <a:t>Steuer Unterschiede</a:t>
            </a:r>
            <a:endParaRPr lang="de-DE" sz="3600" b="0" strike="noStrike" spc="-1">
              <a:latin typeface="Arial"/>
            </a:endParaRPr>
          </a:p>
        </p:txBody>
      </p:sp>
      <p:sp>
        <p:nvSpPr>
          <p:cNvPr id="259" name="CustomShape 30"/>
          <p:cNvSpPr/>
          <p:nvPr/>
        </p:nvSpPr>
        <p:spPr>
          <a:xfrm>
            <a:off x="0" y="0"/>
            <a:ext cx="12191760" cy="164160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4267440" y="4229640"/>
            <a:ext cx="34390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Kunkurrenz</a:t>
            </a:r>
            <a:endParaRPr lang="de-DE" sz="5400" b="0" strike="noStrike" spc="-1">
              <a:latin typeface="Arial"/>
            </a:endParaRPr>
          </a:p>
        </p:txBody>
      </p:sp>
      <p:sp>
        <p:nvSpPr>
          <p:cNvPr id="261" name="CustomShape 32"/>
          <p:cNvSpPr/>
          <p:nvPr/>
        </p:nvSpPr>
        <p:spPr>
          <a:xfrm>
            <a:off x="4139640" y="4306680"/>
            <a:ext cx="407916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400" b="1" strike="noStrike" spc="-1">
                <a:solidFill>
                  <a:srgbClr val="FFFFFF"/>
                </a:solidFill>
                <a:latin typeface="Calibri"/>
              </a:rPr>
              <a:t>Weiche Faktoren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262" name="CustomShape 33"/>
          <p:cNvSpPr/>
          <p:nvPr/>
        </p:nvSpPr>
        <p:spPr>
          <a:xfrm>
            <a:off x="4150440" y="4247640"/>
            <a:ext cx="393156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400" b="1" strike="noStrike" spc="-1">
                <a:solidFill>
                  <a:srgbClr val="FFFFFF"/>
                </a:solidFill>
                <a:latin typeface="Calibri"/>
              </a:rPr>
              <a:t>Image des Ortes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263" name="CustomShape 34"/>
          <p:cNvSpPr/>
          <p:nvPr/>
        </p:nvSpPr>
        <p:spPr>
          <a:xfrm>
            <a:off x="4366440" y="4286520"/>
            <a:ext cx="345132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000" b="1" strike="noStrike" spc="-1">
                <a:solidFill>
                  <a:srgbClr val="FFFFFF"/>
                </a:solidFill>
                <a:latin typeface="Calibri"/>
              </a:rPr>
              <a:t>Freizeitangebot</a:t>
            </a:r>
            <a:endParaRPr lang="de-DE" sz="4000" b="0" strike="noStrike" spc="-1">
              <a:latin typeface="Arial"/>
            </a:endParaRPr>
          </a:p>
        </p:txBody>
      </p:sp>
      <p:sp>
        <p:nvSpPr>
          <p:cNvPr id="264" name="CustomShape 35"/>
          <p:cNvSpPr/>
          <p:nvPr/>
        </p:nvSpPr>
        <p:spPr>
          <a:xfrm>
            <a:off x="4535640" y="4248720"/>
            <a:ext cx="361152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400" b="1" strike="noStrike" spc="-1">
                <a:solidFill>
                  <a:srgbClr val="FFFFFF"/>
                </a:solidFill>
                <a:latin typeface="Calibri"/>
              </a:rPr>
              <a:t>Lebensqualität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265" name="CustomShape 36"/>
          <p:cNvSpPr/>
          <p:nvPr/>
        </p:nvSpPr>
        <p:spPr>
          <a:xfrm>
            <a:off x="4731840" y="4223160"/>
            <a:ext cx="27946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FFFF"/>
                </a:solidFill>
                <a:latin typeface="Calibri"/>
              </a:rPr>
              <a:t>Kaufkraft</a:t>
            </a:r>
            <a:endParaRPr lang="de-DE" sz="5400" b="0" strike="noStrike" spc="-1">
              <a:latin typeface="Arial"/>
            </a:endParaRPr>
          </a:p>
        </p:txBody>
      </p:sp>
      <p:pic>
        <p:nvPicPr>
          <p:cNvPr id="266" name="Grafik 47_1"/>
          <p:cNvPicPr/>
          <p:nvPr/>
        </p:nvPicPr>
        <p:blipFill>
          <a:blip r:embed="rId2"/>
          <a:srcRect t="27005" b="30755"/>
          <a:stretch/>
        </p:blipFill>
        <p:spPr>
          <a:xfrm>
            <a:off x="-4320" y="1705680"/>
            <a:ext cx="12195720" cy="5151960"/>
          </a:xfrm>
          <a:prstGeom prst="rect">
            <a:avLst/>
          </a:prstGeom>
          <a:ln>
            <a:noFill/>
          </a:ln>
        </p:spPr>
      </p:pic>
      <p:sp>
        <p:nvSpPr>
          <p:cNvPr id="267" name="CustomShape 37"/>
          <p:cNvSpPr/>
          <p:nvPr/>
        </p:nvSpPr>
        <p:spPr>
          <a:xfrm>
            <a:off x="4064760" y="207000"/>
            <a:ext cx="3527640" cy="9147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trike="noStrike" spc="-1">
                <a:solidFill>
                  <a:srgbClr val="FFC000"/>
                </a:solidFill>
                <a:latin typeface="Calibri"/>
              </a:rPr>
              <a:t>Holzkirchen</a:t>
            </a:r>
            <a:endParaRPr lang="de-DE" sz="5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5 -0.02292 L 0.21263 -0.47662 E">
                                      <p:cBhvr>
                                        <p:cTn id="11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06 -7.40741E-007 L 0.13216 -0.53727 E">
                                      <p:cBhvr>
                                        <p:cTn id="2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-3.33333E-006 L -0.61927 -0.51759 E">
                                      <p:cBhvr>
                                        <p:cTn id="30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07129 L -0.28165 -0.55416 E">
                                      <p:cBhvr>
                                        <p:cTn id="45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06 1.48148E-006 L -0.15951 -0.5213 E">
                                      <p:cBhvr>
                                        <p:cTn id="6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4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07 1.85185E-006 L 0.21263 -0.53843 E">
                                      <p:cBhvr>
                                        <p:cTn id="75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9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0.03218 L -0.15378 -0.52547 E">
                                      <p:cBhvr>
                                        <p:cTn id="9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4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5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528 L -0.38867 -0.52523 E">
                                      <p:cBhvr>
                                        <p:cTn id="116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2917 L -0.10143 -0.54028 E">
                                      <p:cBhvr>
                                        <p:cTn id="13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5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-0.02176 L -0.27369 -0.52825 E">
                                      <p:cBhvr>
                                        <p:cTn id="14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06 -1.48148E-006 L -0.44128 -0.45486 E">
                                      <p:cBhvr>
                                        <p:cTn id="161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5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8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Harte Standortfaktoren (kurze Erklärung)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Lieferanten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Lager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Einzugsgebiet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Verkehrswege</a:t>
            </a:r>
          </a:p>
        </p:txBody>
      </p:sp>
      <p:sp>
        <p:nvSpPr>
          <p:cNvPr id="270" name="CustomShape 3"/>
          <p:cNvSpPr/>
          <p:nvPr/>
        </p:nvSpPr>
        <p:spPr>
          <a:xfrm rot="19824600">
            <a:off x="10682640" y="-99972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4"/>
          <p:cNvSpPr/>
          <p:nvPr/>
        </p:nvSpPr>
        <p:spPr>
          <a:xfrm rot="19824600">
            <a:off x="-4025880" y="-13827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5"/>
          <p:cNvSpPr/>
          <p:nvPr/>
        </p:nvSpPr>
        <p:spPr>
          <a:xfrm rot="19824600">
            <a:off x="-2622960" y="358668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6"/>
          <p:cNvSpPr/>
          <p:nvPr/>
        </p:nvSpPr>
        <p:spPr>
          <a:xfrm rot="19824600">
            <a:off x="8741520" y="46713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Weiche Standortfaktoren (kurz erklärt)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Lebensqualität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Freizeitangebot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Private Kosten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Wohnqualität</a:t>
            </a:r>
          </a:p>
        </p:txBody>
      </p:sp>
      <p:sp>
        <p:nvSpPr>
          <p:cNvPr id="276" name="CustomShape 3"/>
          <p:cNvSpPr/>
          <p:nvPr/>
        </p:nvSpPr>
        <p:spPr>
          <a:xfrm rot="19824600">
            <a:off x="10793880" y="-26964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4"/>
          <p:cNvSpPr/>
          <p:nvPr/>
        </p:nvSpPr>
        <p:spPr>
          <a:xfrm rot="19824600">
            <a:off x="-4011120" y="-104940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5"/>
          <p:cNvSpPr/>
          <p:nvPr/>
        </p:nvSpPr>
        <p:spPr>
          <a:xfrm rot="19824600">
            <a:off x="8672760" y="54327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6"/>
          <p:cNvSpPr/>
          <p:nvPr/>
        </p:nvSpPr>
        <p:spPr>
          <a:xfrm rot="19824600">
            <a:off x="-613080" y="4880160"/>
            <a:ext cx="4132080" cy="4055760"/>
          </a:xfrm>
          <a:prstGeom prst="frame">
            <a:avLst>
              <a:gd name="adj1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Breitbild</PresentationFormat>
  <Paragraphs>83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Standortanalyse</dc:title>
  <dc:subject/>
  <dc:creator>J.Seidel</dc:creator>
  <dc:description/>
  <cp:lastModifiedBy>Sabrina Madhi</cp:lastModifiedBy>
  <cp:revision>17</cp:revision>
  <dcterms:created xsi:type="dcterms:W3CDTF">2022-03-14T10:06:59Z</dcterms:created>
  <dcterms:modified xsi:type="dcterms:W3CDTF">2022-03-20T16:03:33Z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