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74" r:id="rId10"/>
    <p:sldId id="258" r:id="rId11"/>
    <p:sldId id="263" r:id="rId12"/>
    <p:sldId id="264" r:id="rId13"/>
    <p:sldId id="265" r:id="rId14"/>
    <p:sldId id="259" r:id="rId15"/>
    <p:sldId id="260" r:id="rId16"/>
    <p:sldId id="261" r:id="rId17"/>
    <p:sldId id="262" r:id="rId18"/>
    <p:sldId id="266" r:id="rId19"/>
    <p:sldId id="267" r:id="rId20"/>
    <p:sldId id="268" r:id="rId21"/>
    <p:sldId id="282" r:id="rId22"/>
    <p:sldId id="270" r:id="rId23"/>
    <p:sldId id="273" r:id="rId24"/>
    <p:sldId id="271" r:id="rId25"/>
    <p:sldId id="275" r:id="rId2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99CCFF"/>
    <a:srgbClr val="0099FF"/>
    <a:srgbClr val="6699FF"/>
    <a:srgbClr val="9900FF"/>
    <a:srgbClr val="CC00CC"/>
    <a:srgbClr val="FF7C8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60"/>
  </p:normalViewPr>
  <p:slideViewPr>
    <p:cSldViewPr>
      <p:cViewPr varScale="1">
        <p:scale>
          <a:sx n="79" d="100"/>
          <a:sy n="79" d="100"/>
        </p:scale>
        <p:origin x="101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04911-F159-45C8-9A48-33AF167E0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B29BFF-E8E6-4327-B865-D0242675F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62A9D0-28F6-4CD9-85F5-0FD8E943F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30FEA5-563D-4E73-A2E2-262598B6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C3D6DC-9B6F-4DD5-9BE7-B664C8C0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37420-73B8-49E5-B0BC-A570B292A3A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526934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0E7C0-43AA-45BC-8105-EFBC7D22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D931D6B-4453-4FC3-9B1E-7B54B1BBB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65D9D0-237A-4779-90AF-B6F38223D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08CD09-327D-4B04-B453-4BE5EBEC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E76654-CA07-49A3-B86F-5FA63714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DE50D-9D16-4B1B-A302-FB3DB65F2E5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657408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3A0CAE9-57E3-4A22-B934-FADCCCB62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1F0F2F-08E5-4A0F-832A-ED465C2BE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08BCCA-9218-404C-8A22-4D996B8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630DAC-DADD-4CBF-9AE0-F88F209AF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66907E-BE2C-4C31-A92B-F99F5258C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87D2C-9AA5-469D-8279-A8E6E3180C8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353548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1AFC4-9BA5-4748-A33F-9605B93DA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C07C05-FB13-4DA6-9520-B64A9E584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574E92-640E-4BDF-9FF7-9FDAE6DE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C189D3-FFBD-4B69-981F-B5CA2105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CA95D3-56C8-4982-B920-E07150DC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E7294-A6FD-4BB2-8761-093F55371BF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5357219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563FAA-1C14-4813-97ED-B453F64A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917512-386F-47E4-85A1-9BA7EB00B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E9D207-F526-49CD-9604-C60DE6A4B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05C9BD-60F7-4C2C-9759-77F217C0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889E92-187A-4430-B2DE-5FA47C58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713F1-F8EF-4D68-AB5D-D2D644EB04C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084171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4BEFA3-5007-4983-9EBD-650850F9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9140A7-B030-4D71-9E2A-198D822C0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3EC2E0-BE94-4A6C-9CE7-02CC94719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000BAC-D643-4D7D-B624-F779EF22B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085CC7-9646-43B2-9153-5B1D059D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60224F-D616-4616-9DEC-51BA3AE3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DAE9B-F56D-4795-8193-C7236E4FCCD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798618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2862B-4869-45DD-B344-AAEEAE52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2CCC0C-F49C-476C-A0E9-62240A348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4BF076-2789-4FFC-B443-659D66001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22AE9D-FC15-453E-B9F6-01B68EAAB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7CF7E48-4E09-4AD5-85BC-BFFD8367C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1DC305-8B9C-4971-95E0-C019AA6B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059E3EC-D4D5-4E44-8B75-95A2A941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0F70927-C40B-4177-97F1-EE43AB05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A732F-0E96-463B-B1F6-11DD34ECFC4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434054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579FE-47CD-40D7-8F87-399DBBF6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F67555-B516-46F4-9606-54295A6D4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05B791-31F4-4C18-B878-EAA0D76F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0DBE4A-5E11-4347-9C3C-F07A0A88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A821E-F5DF-4D06-820E-8315B3E9C18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437589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A76E770-5C50-444C-BBD2-844DC96F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16D8B43-B32C-4ED7-85FC-A20AEDB8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585D32-A24F-4A80-94E8-C6921497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E7AE4-6C21-4BE0-9B17-475D1DBA07E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073514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FF35D-BB8D-4CFF-8DE0-B661961D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0ACFA3-CEEC-40CC-B8CD-F47A63125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CFB071-B0E0-4D68-9421-E80A08A7C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7BBB64-8632-46B7-A660-4D5C15B1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144621-A444-4AF0-A8EB-F4CFE1D1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31B77F-E66F-42FC-9B81-462153AE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6D9CE-839F-46AF-BF3B-2C2530A1E7D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035186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1BF4F-B4D0-4F69-828E-D011C4A14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A1F8619-7CA7-464D-8CB1-4E2C7D562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C35F59-6A6B-4327-913D-33263F948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38D5C6-0AF1-45E2-A3D1-0673C5C2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7C3C34-E859-4673-BA47-C96AAC5D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AA1C7A-4BE1-44AA-9208-DCBC1105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81FAE-A758-4C73-BB82-260E758F60F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40083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50000">
              <a:srgbClr val="3399FF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C9539F-94F5-43DC-BC8B-DE6BD4591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1932EF-9490-4337-9C78-2FA1B9E86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BD15B55-B820-4A39-9EF7-BF97C5A058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FF8D34-EB9C-4750-B9B1-843EC644EE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B925A7-C4FA-4B14-B5B4-CA6A36EE6F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1EB2C2-5E84-4E72-AC3E-E6F694A6288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upload.wikimedia.org/wikipedia/commons/3/35/CO1EURO_50_bearbeitet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slide" Target="slide22.xml"/><Relationship Id="rId5" Type="http://schemas.openxmlformats.org/officeDocument/2006/relationships/image" Target="../media/image36.jpeg"/><Relationship Id="rId4" Type="http://schemas.openxmlformats.org/officeDocument/2006/relationships/hyperlink" Target="http://upload.wikimedia.org/wikipedia/commons/0/07/1euro_2007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780EAB0-35A3-4FDD-B8CB-7BEC2CA196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32138" y="2276475"/>
            <a:ext cx="2663825" cy="1008063"/>
          </a:xfrm>
          <a:gradFill rotWithShape="1">
            <a:gsLst>
              <a:gs pos="0">
                <a:schemeClr val="accent2"/>
              </a:gs>
              <a:gs pos="100000">
                <a:srgbClr val="9900FF"/>
              </a:gs>
            </a:gsLst>
            <a:lin ang="5400000" scaled="1"/>
          </a:gradFill>
        </p:spPr>
        <p:txBody>
          <a:bodyPr anchor="ctr"/>
          <a:lstStyle/>
          <a:p>
            <a:r>
              <a:rPr lang="de-DE" altLang="de-DE" sz="4400">
                <a:solidFill>
                  <a:schemeClr val="bg1"/>
                </a:solidFill>
              </a:rPr>
              <a:t>Der Euro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27790D05-8279-4C4B-B422-21490CC93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76994"/>
            <a:ext cx="7620000" cy="5715000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46081A8-2437-43BE-A942-C40B091DCFB3}"/>
              </a:ext>
            </a:extLst>
          </p:cNvPr>
          <p:cNvSpPr/>
          <p:nvPr/>
        </p:nvSpPr>
        <p:spPr>
          <a:xfrm>
            <a:off x="755576" y="5157192"/>
            <a:ext cx="7776864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1D0C585-57C7-4E45-B8FA-97B0DD467748}"/>
              </a:ext>
            </a:extLst>
          </p:cNvPr>
          <p:cNvSpPr/>
          <p:nvPr/>
        </p:nvSpPr>
        <p:spPr>
          <a:xfrm>
            <a:off x="1132965" y="5157192"/>
            <a:ext cx="7071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Europa und der Euro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2B44CBB-F066-4532-9BF9-5AFE0AA012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Allgemein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E397432-C1AE-4BFE-8772-2BC8D0458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sz="2800" dirty="0"/>
              <a:t>Zahlungsmittel</a:t>
            </a:r>
          </a:p>
          <a:p>
            <a:r>
              <a:rPr lang="de-DE" altLang="de-DE" sz="2800" dirty="0"/>
              <a:t>Seit 1. Januar 1999 als Buchungswährung</a:t>
            </a:r>
          </a:p>
          <a:p>
            <a:r>
              <a:rPr lang="de-DE" altLang="de-DE" sz="2800" dirty="0"/>
              <a:t>Seit 1. Januar 2002 offizielles Zahlungsmittel</a:t>
            </a:r>
          </a:p>
          <a:p>
            <a:r>
              <a:rPr lang="de-DE" altLang="de-DE" sz="2800" dirty="0"/>
              <a:t>zweitgrößte Wirtschaftszone der Welt </a:t>
            </a:r>
          </a:p>
          <a:p>
            <a:r>
              <a:rPr lang="de-DE" altLang="de-DE" sz="2800" dirty="0"/>
              <a:t>Abkürzung : €</a:t>
            </a:r>
          </a:p>
          <a:p>
            <a:r>
              <a:rPr lang="de-DE" altLang="de-DE" sz="2800" dirty="0"/>
              <a:t>1 Euro = 100 Cent</a:t>
            </a:r>
          </a:p>
          <a:p>
            <a:r>
              <a:rPr lang="de-DE" altLang="de-DE" sz="2800" dirty="0"/>
              <a:t>Acht verschiedene Euro-Münzen</a:t>
            </a:r>
          </a:p>
          <a:p>
            <a:r>
              <a:rPr lang="de-DE" altLang="de-DE" sz="2800" dirty="0"/>
              <a:t>Sieben verschiedene Euro-Scheine</a:t>
            </a:r>
          </a:p>
          <a:p>
            <a:endParaRPr lang="de-DE" altLang="de-DE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674DB93-28E1-46AB-989C-0D478E795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Geschichte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D799BBE-CB44-4EFF-AB4F-1A1F4FDC6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89585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de-DE" altLang="de-DE" sz="2400" dirty="0"/>
              <a:t>Ursprung des Euros lag in der Gründung der Europäischen Gemeinschaft 1957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altLang="de-DE" sz="2400" dirty="0"/>
              <a:t>	</a:t>
            </a:r>
            <a:r>
              <a:rPr lang="de-DE" altLang="de-DE" sz="2400" i="1" dirty="0"/>
              <a:t>Ziel: Koordinierung der Wirtschafts- und 			    Währungspolitik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altLang="de-DE" sz="2400" i="1" dirty="0"/>
              <a:t>		    und Schaffung eines Gemeinsamen Marktes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altLang="de-DE" sz="2400" dirty="0"/>
              <a:t>	Ziel:  Einführung einer gemeinsamen Währung 	      bis 1980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de-DE" altLang="de-DE" sz="2400" dirty="0"/>
          </a:p>
          <a:p>
            <a:pPr marL="609600" indent="-609600">
              <a:lnSpc>
                <a:spcPct val="90000"/>
              </a:lnSpc>
            </a:pPr>
            <a:r>
              <a:rPr lang="de-DE" altLang="de-DE" sz="2400" dirty="0"/>
              <a:t>Einführung der ECU (European Currency Unit)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altLang="de-DE" sz="2400" dirty="0"/>
              <a:t>	ECU = Vorläufer des Euros und eine Verrechnungseinheit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de-DE" altLang="de-DE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A842A4F-9DC7-47CA-88E1-844D67CD4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Geschichte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9416575-BA58-4B9F-B416-2C20BB6D9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sz="2400" dirty="0"/>
              <a:t>Gründung des „Ausschuss zur Prüfung der Wirtschaft- und Währungsunion „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2400" dirty="0"/>
              <a:t>	Aufgabe: Bearbeitung eines Berichtes, der die Europäischen Wirtschafts- und Währungsunion in drei Stufen schafft.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altLang="de-DE" sz="2400" dirty="0"/>
          </a:p>
          <a:p>
            <a:pPr>
              <a:lnSpc>
                <a:spcPct val="90000"/>
              </a:lnSpc>
              <a:buFontTx/>
              <a:buNone/>
            </a:pPr>
            <a:endParaRPr lang="de-DE" altLang="de-DE" sz="2400" dirty="0"/>
          </a:p>
          <a:p>
            <a:pPr>
              <a:lnSpc>
                <a:spcPct val="90000"/>
              </a:lnSpc>
            </a:pPr>
            <a:r>
              <a:rPr lang="de-DE" altLang="de-DE" sz="2400" dirty="0"/>
              <a:t>Beschließung der Einführung der Wirtschafts- und Währungsunion (1989) in drei Stufen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06B7883-E5CB-4C43-99E5-87027CA30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Geschichte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6034C5B-E64F-41B0-9752-E2EF9E5C7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29600" cy="4852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de-DE" sz="2400" dirty="0"/>
              <a:t>Dezember 1995: Beschluss der EU-Staaten für eine Einführung einer gemeinsamen Währung in Januar 1999</a:t>
            </a:r>
          </a:p>
          <a:p>
            <a:pPr>
              <a:lnSpc>
                <a:spcPct val="80000"/>
              </a:lnSpc>
            </a:pPr>
            <a:endParaRPr lang="de-DE" altLang="de-DE" sz="2400" dirty="0"/>
          </a:p>
          <a:p>
            <a:pPr>
              <a:lnSpc>
                <a:spcPct val="80000"/>
              </a:lnSpc>
            </a:pPr>
            <a:r>
              <a:rPr lang="de-DE" altLang="de-DE" sz="2400" dirty="0"/>
              <a:t>Die dritte Stufe tritt ein -&gt; Entscheidung über die Teilnehmer an der Währungsunion / Einrichtung der Europäischen Zentralbank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de-DE" sz="2400" dirty="0"/>
          </a:p>
          <a:p>
            <a:pPr>
              <a:lnSpc>
                <a:spcPct val="80000"/>
              </a:lnSpc>
            </a:pPr>
            <a:r>
              <a:rPr lang="de-DE" altLang="de-DE" sz="2400" dirty="0"/>
              <a:t>4. Januar 1999 wurde der Euro als Buchgeld in elf europäischen Ländern eingeführt</a:t>
            </a:r>
          </a:p>
          <a:p>
            <a:pPr>
              <a:lnSpc>
                <a:spcPct val="80000"/>
              </a:lnSpc>
            </a:pPr>
            <a:endParaRPr lang="de-DE" altLang="de-DE" sz="2400" dirty="0"/>
          </a:p>
          <a:p>
            <a:pPr>
              <a:lnSpc>
                <a:spcPct val="80000"/>
              </a:lnSpc>
            </a:pPr>
            <a:r>
              <a:rPr lang="de-DE" altLang="de-DE" sz="2400" dirty="0"/>
              <a:t>Seit 1. Januar 2002 gültiges Zahlungsmittel in zwölf europäischen Ländern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4EE0643-19FB-4A29-B845-8CFE3064C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Verbreitung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4153A6B-BC34-443F-A81C-FABDCD69A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sz="2400" dirty="0"/>
              <a:t>Momentan haben 18 Länder den Euro</a:t>
            </a:r>
          </a:p>
          <a:p>
            <a:endParaRPr lang="de-DE" altLang="de-DE" sz="2400" dirty="0"/>
          </a:p>
          <a:p>
            <a:r>
              <a:rPr lang="de-DE" altLang="de-DE" sz="2400" dirty="0"/>
              <a:t>Davon sind 13 Länder Mitglied der EU</a:t>
            </a:r>
          </a:p>
          <a:p>
            <a:endParaRPr lang="de-DE" altLang="de-DE" sz="2400" dirty="0"/>
          </a:p>
          <a:p>
            <a:r>
              <a:rPr lang="de-DE" altLang="de-DE" sz="2400" dirty="0"/>
              <a:t>+ weiter Nicht-EU-Länder</a:t>
            </a:r>
          </a:p>
          <a:p>
            <a:endParaRPr lang="de-DE" altLang="de-DE" sz="2400" dirty="0"/>
          </a:p>
          <a:p>
            <a:r>
              <a:rPr lang="de-DE" altLang="de-DE" sz="2400" dirty="0"/>
              <a:t>12 weitere Länder sind vorgesehen</a:t>
            </a:r>
          </a:p>
          <a:p>
            <a:endParaRPr lang="de-DE" altLang="de-DE" sz="2400" dirty="0"/>
          </a:p>
          <a:p>
            <a:r>
              <a:rPr lang="de-DE" altLang="de-DE" sz="2400" dirty="0"/>
              <a:t>Weiter 18 Staaten besitzen ein festen Umrechnungskurs</a:t>
            </a:r>
          </a:p>
          <a:p>
            <a:endParaRPr lang="de-DE" altLang="de-DE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6924661-618B-49EB-94B6-B154CF1C5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Euroländer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3BF6754-0F90-4470-90BA-6A15091358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altLang="de-DE" sz="2000" b="1" dirty="0"/>
              <a:t>Momentanen Euroländer:</a:t>
            </a:r>
          </a:p>
          <a:p>
            <a:pPr>
              <a:lnSpc>
                <a:spcPct val="80000"/>
              </a:lnSpc>
            </a:pPr>
            <a:r>
              <a:rPr lang="de-DE" altLang="de-DE" sz="2000" dirty="0"/>
              <a:t>Belgien</a:t>
            </a:r>
          </a:p>
          <a:p>
            <a:pPr>
              <a:lnSpc>
                <a:spcPct val="80000"/>
              </a:lnSpc>
            </a:pPr>
            <a:r>
              <a:rPr lang="de-DE" altLang="de-DE" sz="2000" dirty="0"/>
              <a:t>Deutschland</a:t>
            </a:r>
          </a:p>
          <a:p>
            <a:pPr>
              <a:lnSpc>
                <a:spcPct val="80000"/>
              </a:lnSpc>
            </a:pPr>
            <a:r>
              <a:rPr lang="de-DE" altLang="de-DE" sz="2000" dirty="0"/>
              <a:t>Finnland</a:t>
            </a:r>
          </a:p>
          <a:p>
            <a:pPr>
              <a:lnSpc>
                <a:spcPct val="80000"/>
              </a:lnSpc>
            </a:pPr>
            <a:r>
              <a:rPr lang="de-DE" altLang="de-DE" sz="2000" dirty="0"/>
              <a:t>Frankreich</a:t>
            </a:r>
          </a:p>
          <a:p>
            <a:pPr>
              <a:lnSpc>
                <a:spcPct val="80000"/>
              </a:lnSpc>
            </a:pPr>
            <a:r>
              <a:rPr lang="de-DE" altLang="de-DE" sz="2000" dirty="0"/>
              <a:t>Griechenland</a:t>
            </a:r>
          </a:p>
          <a:p>
            <a:pPr>
              <a:lnSpc>
                <a:spcPct val="80000"/>
              </a:lnSpc>
            </a:pPr>
            <a:r>
              <a:rPr lang="de-DE" altLang="de-DE" sz="2000" dirty="0"/>
              <a:t>Irland</a:t>
            </a:r>
          </a:p>
          <a:p>
            <a:pPr>
              <a:lnSpc>
                <a:spcPct val="80000"/>
              </a:lnSpc>
            </a:pPr>
            <a:r>
              <a:rPr lang="de-DE" altLang="de-DE" sz="2000" dirty="0"/>
              <a:t>Italien</a:t>
            </a:r>
          </a:p>
          <a:p>
            <a:pPr>
              <a:lnSpc>
                <a:spcPct val="80000"/>
              </a:lnSpc>
            </a:pPr>
            <a:r>
              <a:rPr lang="de-DE" altLang="de-DE" sz="2000" dirty="0"/>
              <a:t>Luxemburg</a:t>
            </a:r>
          </a:p>
          <a:p>
            <a:pPr>
              <a:lnSpc>
                <a:spcPct val="80000"/>
              </a:lnSpc>
            </a:pPr>
            <a:r>
              <a:rPr lang="de-DE" altLang="de-DE" sz="2000" dirty="0"/>
              <a:t>Niederlande</a:t>
            </a:r>
          </a:p>
          <a:p>
            <a:pPr>
              <a:lnSpc>
                <a:spcPct val="80000"/>
              </a:lnSpc>
            </a:pPr>
            <a:r>
              <a:rPr lang="de-DE" altLang="de-DE" sz="2000" dirty="0"/>
              <a:t>Österreich</a:t>
            </a:r>
          </a:p>
          <a:p>
            <a:pPr>
              <a:lnSpc>
                <a:spcPct val="80000"/>
              </a:lnSpc>
            </a:pPr>
            <a:r>
              <a:rPr lang="de-DE" altLang="de-DE" sz="2000" dirty="0"/>
              <a:t>Portugal</a:t>
            </a:r>
          </a:p>
          <a:p>
            <a:pPr>
              <a:lnSpc>
                <a:spcPct val="80000"/>
              </a:lnSpc>
            </a:pPr>
            <a:r>
              <a:rPr lang="de-DE" altLang="de-DE" sz="2000" dirty="0"/>
              <a:t>Slowenien</a:t>
            </a:r>
          </a:p>
          <a:p>
            <a:pPr>
              <a:lnSpc>
                <a:spcPct val="80000"/>
              </a:lnSpc>
            </a:pPr>
            <a:r>
              <a:rPr lang="de-DE" altLang="de-DE" sz="2000" dirty="0"/>
              <a:t>Spanien</a:t>
            </a:r>
          </a:p>
          <a:p>
            <a:pPr>
              <a:lnSpc>
                <a:spcPct val="80000"/>
              </a:lnSpc>
            </a:pPr>
            <a:endParaRPr lang="de-DE" altLang="de-DE" sz="2000" dirty="0"/>
          </a:p>
          <a:p>
            <a:pPr>
              <a:lnSpc>
                <a:spcPct val="80000"/>
              </a:lnSpc>
              <a:buFontTx/>
              <a:buNone/>
            </a:pPr>
            <a:endParaRPr lang="de-DE" altLang="de-DE" sz="2000" dirty="0"/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0977A9C1-7A84-440E-87AB-8B81F88DF7A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altLang="de-DE" sz="2000" b="1" dirty="0"/>
              <a:t>Nicht-EU-Länder</a:t>
            </a:r>
            <a:br>
              <a:rPr lang="de-DE" altLang="de-DE" sz="2000" b="1" dirty="0"/>
            </a:br>
            <a:r>
              <a:rPr lang="de-DE" altLang="de-DE" sz="2000" b="1" dirty="0"/>
              <a:t>mit eigenen Euromünzen:</a:t>
            </a:r>
            <a:endParaRPr lang="de-DE" altLang="de-DE" sz="2000" dirty="0"/>
          </a:p>
          <a:p>
            <a:pPr>
              <a:lnSpc>
                <a:spcPct val="80000"/>
              </a:lnSpc>
            </a:pPr>
            <a:r>
              <a:rPr lang="de-DE" altLang="de-DE" sz="2000" dirty="0"/>
              <a:t>Monaco</a:t>
            </a:r>
          </a:p>
          <a:p>
            <a:pPr>
              <a:lnSpc>
                <a:spcPct val="80000"/>
              </a:lnSpc>
            </a:pPr>
            <a:r>
              <a:rPr lang="de-DE" altLang="de-DE" sz="2000" dirty="0"/>
              <a:t>San Marino</a:t>
            </a:r>
          </a:p>
          <a:p>
            <a:pPr>
              <a:lnSpc>
                <a:spcPct val="80000"/>
              </a:lnSpc>
            </a:pPr>
            <a:r>
              <a:rPr lang="de-DE" altLang="de-DE" sz="2000" dirty="0"/>
              <a:t>Vatikan</a:t>
            </a:r>
          </a:p>
          <a:p>
            <a:pPr>
              <a:lnSpc>
                <a:spcPct val="80000"/>
              </a:lnSpc>
            </a:pPr>
            <a:r>
              <a:rPr lang="de-DE" altLang="de-DE" sz="2000" dirty="0"/>
              <a:t>Liechtenstein</a:t>
            </a:r>
          </a:p>
          <a:p>
            <a:pPr>
              <a:lnSpc>
                <a:spcPct val="80000"/>
              </a:lnSpc>
            </a:pPr>
            <a:r>
              <a:rPr lang="de-DE" altLang="de-DE" sz="2000" dirty="0"/>
              <a:t>Andorra</a:t>
            </a:r>
          </a:p>
          <a:p>
            <a:pPr>
              <a:lnSpc>
                <a:spcPct val="80000"/>
              </a:lnSpc>
            </a:pPr>
            <a:endParaRPr lang="de-DE" altLang="de-DE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de-DE" sz="2000" b="1" dirty="0"/>
              <a:t>Geplante Euroländer:</a:t>
            </a:r>
          </a:p>
          <a:p>
            <a:pPr>
              <a:lnSpc>
                <a:spcPct val="80000"/>
              </a:lnSpc>
            </a:pPr>
            <a:r>
              <a:rPr lang="de-DE" altLang="de-DE" sz="2000" dirty="0"/>
              <a:t>Bulgarien</a:t>
            </a:r>
            <a:endParaRPr lang="de-DE" altLang="de-DE" sz="2000" b="1" dirty="0"/>
          </a:p>
          <a:p>
            <a:pPr>
              <a:lnSpc>
                <a:spcPct val="80000"/>
              </a:lnSpc>
            </a:pPr>
            <a:r>
              <a:rPr lang="de-DE" altLang="de-DE" sz="2000" dirty="0"/>
              <a:t>Estland</a:t>
            </a:r>
          </a:p>
          <a:p>
            <a:pPr>
              <a:lnSpc>
                <a:spcPct val="80000"/>
              </a:lnSpc>
            </a:pPr>
            <a:r>
              <a:rPr lang="de-DE" altLang="de-DE" sz="2000" dirty="0"/>
              <a:t>Lettland</a:t>
            </a:r>
          </a:p>
          <a:p>
            <a:pPr>
              <a:lnSpc>
                <a:spcPct val="80000"/>
              </a:lnSpc>
            </a:pPr>
            <a:r>
              <a:rPr lang="de-DE" altLang="de-DE" sz="2000" dirty="0"/>
              <a:t>Litauen</a:t>
            </a:r>
          </a:p>
          <a:p>
            <a:pPr>
              <a:lnSpc>
                <a:spcPct val="80000"/>
              </a:lnSpc>
            </a:pPr>
            <a:r>
              <a:rPr lang="de-DE" altLang="de-DE" sz="2000" dirty="0"/>
              <a:t>Malta</a:t>
            </a:r>
          </a:p>
          <a:p>
            <a:pPr>
              <a:lnSpc>
                <a:spcPct val="80000"/>
              </a:lnSpc>
            </a:pPr>
            <a:r>
              <a:rPr lang="de-DE" altLang="de-DE" sz="2000" dirty="0"/>
              <a:t>Polen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8C66B08A-0D18-48DC-A685-C47C2028C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221163"/>
            <a:ext cx="19446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 altLang="de-DE" sz="2000" dirty="0"/>
              <a:t>  Rumänien</a:t>
            </a:r>
          </a:p>
          <a:p>
            <a:pPr>
              <a:buFontTx/>
              <a:buChar char="•"/>
            </a:pPr>
            <a:r>
              <a:rPr lang="de-DE" altLang="de-DE" sz="2000" dirty="0"/>
              <a:t>  Schweden</a:t>
            </a:r>
          </a:p>
          <a:p>
            <a:pPr>
              <a:buFontTx/>
              <a:buChar char="•"/>
            </a:pPr>
            <a:r>
              <a:rPr lang="de-DE" altLang="de-DE" sz="2000" dirty="0"/>
              <a:t>  Slowakei</a:t>
            </a:r>
          </a:p>
          <a:p>
            <a:pPr>
              <a:buFontTx/>
              <a:buChar char="•"/>
            </a:pPr>
            <a:r>
              <a:rPr lang="de-DE" altLang="de-DE" sz="2000" dirty="0"/>
              <a:t>  Tschechien</a:t>
            </a:r>
          </a:p>
          <a:p>
            <a:pPr>
              <a:buFontTx/>
              <a:buChar char="•"/>
            </a:pPr>
            <a:r>
              <a:rPr lang="de-DE" altLang="de-DE" sz="2000" dirty="0"/>
              <a:t>  Ungarn</a:t>
            </a:r>
          </a:p>
          <a:p>
            <a:pPr>
              <a:buFontTx/>
              <a:buChar char="•"/>
            </a:pPr>
            <a:r>
              <a:rPr lang="de-DE" altLang="de-DE" sz="2000" dirty="0"/>
              <a:t>  Zypern</a:t>
            </a:r>
          </a:p>
          <a:p>
            <a:pPr>
              <a:spcBef>
                <a:spcPct val="50000"/>
              </a:spcBef>
            </a:pPr>
            <a:endParaRPr lang="de-DE" altLang="de-DE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1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1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54" grpId="0" build="p"/>
      <p:bldP spid="61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8B82370-0604-4CF0-8CB7-93122AF74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/>
          <a:lstStyle/>
          <a:p>
            <a:r>
              <a:rPr lang="de-DE" altLang="de-DE" dirty="0"/>
              <a:t>Die Banknoten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BCF74E4-38AB-43C0-B17A-475FA9E32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altLang="de-DE" sz="2800" b="1" dirty="0"/>
              <a:t>Banknoten:</a:t>
            </a:r>
          </a:p>
          <a:p>
            <a:pPr>
              <a:lnSpc>
                <a:spcPct val="80000"/>
              </a:lnSpc>
            </a:pPr>
            <a:r>
              <a:rPr lang="de-DE" altLang="de-DE" sz="2800" dirty="0"/>
              <a:t>Sieben Banknoten (5-, 10-, 20-, 50-, 100-, 200- und 500- Euro- Schein)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de-DE" sz="2800" dirty="0"/>
          </a:p>
          <a:p>
            <a:pPr>
              <a:lnSpc>
                <a:spcPct val="80000"/>
              </a:lnSpc>
            </a:pPr>
            <a:r>
              <a:rPr lang="de-DE" altLang="de-DE" sz="2800" dirty="0"/>
              <a:t>In allen Länder identisch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de-DE" sz="2800" dirty="0"/>
          </a:p>
          <a:p>
            <a:pPr>
              <a:lnSpc>
                <a:spcPct val="80000"/>
              </a:lnSpc>
            </a:pPr>
            <a:r>
              <a:rPr lang="de-DE" altLang="de-DE" sz="2800" dirty="0"/>
              <a:t>Thema der Motive: Zeitalter und Baustile in Europa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de-DE" sz="2800" dirty="0"/>
          </a:p>
          <a:p>
            <a:pPr>
              <a:lnSpc>
                <a:spcPct val="80000"/>
              </a:lnSpc>
            </a:pPr>
            <a:r>
              <a:rPr lang="de-DE" altLang="de-DE" sz="2800" dirty="0"/>
              <a:t>Vorderseite zeigt immer ein Fenster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de-DE" sz="2800" dirty="0"/>
          </a:p>
          <a:p>
            <a:pPr>
              <a:lnSpc>
                <a:spcPct val="80000"/>
              </a:lnSpc>
            </a:pPr>
            <a:r>
              <a:rPr lang="de-DE" altLang="de-DE" sz="2800" dirty="0"/>
              <a:t>Rückseite eine Brücke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de-DE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222A32F-8B89-4054-861A-CB5312684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Motive der Euro-Scheine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753A3F7-962A-4CEF-A18E-C651F2365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5-Euro-Schein: Klassik</a:t>
            </a:r>
          </a:p>
          <a:p>
            <a:r>
              <a:rPr lang="de-DE" altLang="de-DE"/>
              <a:t>10-Euro-Schein: Romantik</a:t>
            </a:r>
          </a:p>
          <a:p>
            <a:r>
              <a:rPr lang="de-DE" altLang="de-DE"/>
              <a:t>20-Euro-Schein: Gotik</a:t>
            </a:r>
          </a:p>
          <a:p>
            <a:r>
              <a:rPr lang="de-DE" altLang="de-DE"/>
              <a:t>50-Euro-Schein: Renaissance</a:t>
            </a:r>
          </a:p>
          <a:p>
            <a:endParaRPr lang="de-DE" altLang="de-DE"/>
          </a:p>
        </p:txBody>
      </p:sp>
      <p:pic>
        <p:nvPicPr>
          <p:cNvPr id="13316" name="Picture 4" descr="5 Euro">
            <a:extLst>
              <a:ext uri="{FF2B5EF4-FFF2-40B4-BE49-F238E27FC236}">
                <a16:creationId xmlns:a16="http://schemas.microsoft.com/office/drawing/2014/main" id="{69B29F9F-8FF3-4590-9CDC-C391B7065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92600"/>
            <a:ext cx="25431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3B6FBFA7-C235-4B0E-B4F6-F8788B2F1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92600"/>
            <a:ext cx="25431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10 Euro">
            <a:extLst>
              <a:ext uri="{FF2B5EF4-FFF2-40B4-BE49-F238E27FC236}">
                <a16:creationId xmlns:a16="http://schemas.microsoft.com/office/drawing/2014/main" id="{3F997325-D33E-44EA-9E9D-729CF95B6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221163"/>
            <a:ext cx="26765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10 Euro">
            <a:extLst>
              <a:ext uri="{FF2B5EF4-FFF2-40B4-BE49-F238E27FC236}">
                <a16:creationId xmlns:a16="http://schemas.microsoft.com/office/drawing/2014/main" id="{E81BCC8B-3AF3-4FA0-ADEE-01E5B63C2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21163"/>
            <a:ext cx="26765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20 Euro">
            <a:extLst>
              <a:ext uri="{FF2B5EF4-FFF2-40B4-BE49-F238E27FC236}">
                <a16:creationId xmlns:a16="http://schemas.microsoft.com/office/drawing/2014/main" id="{138AA3E1-A17F-4E8C-B6F0-DF2360052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76700"/>
            <a:ext cx="28098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20 Euro">
            <a:extLst>
              <a:ext uri="{FF2B5EF4-FFF2-40B4-BE49-F238E27FC236}">
                <a16:creationId xmlns:a16="http://schemas.microsoft.com/office/drawing/2014/main" id="{DD58689F-A0EA-4798-9DF1-8D1B354A8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28098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50 Euro">
            <a:extLst>
              <a:ext uri="{FF2B5EF4-FFF2-40B4-BE49-F238E27FC236}">
                <a16:creationId xmlns:a16="http://schemas.microsoft.com/office/drawing/2014/main" id="{0A1534CA-00BB-43F5-9EAB-E447C4EDF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05263"/>
            <a:ext cx="29337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50 Euro">
            <a:extLst>
              <a:ext uri="{FF2B5EF4-FFF2-40B4-BE49-F238E27FC236}">
                <a16:creationId xmlns:a16="http://schemas.microsoft.com/office/drawing/2014/main" id="{D311E449-3411-4449-96EF-8E06C17EA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05263"/>
            <a:ext cx="29337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0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>
            <a:extLst>
              <a:ext uri="{FF2B5EF4-FFF2-40B4-BE49-F238E27FC236}">
                <a16:creationId xmlns:a16="http://schemas.microsoft.com/office/drawing/2014/main" id="{393DFEFD-B9A7-434D-8F93-C0D748174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Motive der Euro-Scheine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BCFBF849-DC35-4DA3-8BFF-AD59428A2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100-Euro-Schein: Barock und Rokoko </a:t>
            </a:r>
          </a:p>
          <a:p>
            <a:r>
              <a:rPr lang="de-DE" altLang="de-DE"/>
              <a:t>200-Euro-Schein: Eisen und 						Glasarchitektur</a:t>
            </a:r>
          </a:p>
          <a:p>
            <a:r>
              <a:rPr lang="de-DE" altLang="de-DE"/>
              <a:t>500-Euro-Schein: Moderne Architektur</a:t>
            </a:r>
          </a:p>
        </p:txBody>
      </p:sp>
      <p:pic>
        <p:nvPicPr>
          <p:cNvPr id="14344" name="Picture 8" descr="100 Euro">
            <a:extLst>
              <a:ext uri="{FF2B5EF4-FFF2-40B4-BE49-F238E27FC236}">
                <a16:creationId xmlns:a16="http://schemas.microsoft.com/office/drawing/2014/main" id="{E1440CDA-722B-498D-A8FC-7CD51A1D1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221163"/>
            <a:ext cx="30956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100 Euro">
            <a:extLst>
              <a:ext uri="{FF2B5EF4-FFF2-40B4-BE49-F238E27FC236}">
                <a16:creationId xmlns:a16="http://schemas.microsoft.com/office/drawing/2014/main" id="{65977E08-757F-4E9D-8011-C2683C8DE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21163"/>
            <a:ext cx="30956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200 Euro">
            <a:extLst>
              <a:ext uri="{FF2B5EF4-FFF2-40B4-BE49-F238E27FC236}">
                <a16:creationId xmlns:a16="http://schemas.microsoft.com/office/drawing/2014/main" id="{C775F216-F740-4E77-8CD4-86793477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221163"/>
            <a:ext cx="306705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200 Euro">
            <a:extLst>
              <a:ext uri="{FF2B5EF4-FFF2-40B4-BE49-F238E27FC236}">
                <a16:creationId xmlns:a16="http://schemas.microsoft.com/office/drawing/2014/main" id="{5D1227AD-1846-4C5F-918C-F205CB6ED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21163"/>
            <a:ext cx="306705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500 Euro">
            <a:extLst>
              <a:ext uri="{FF2B5EF4-FFF2-40B4-BE49-F238E27FC236}">
                <a16:creationId xmlns:a16="http://schemas.microsoft.com/office/drawing/2014/main" id="{674A33BD-5CE5-43B7-9671-3280FD527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221163"/>
            <a:ext cx="33242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500 Euro">
            <a:extLst>
              <a:ext uri="{FF2B5EF4-FFF2-40B4-BE49-F238E27FC236}">
                <a16:creationId xmlns:a16="http://schemas.microsoft.com/office/drawing/2014/main" id="{7F4361B6-A33B-45A7-A517-35EC10EA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21163"/>
            <a:ext cx="33242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21140CD-4F8B-468C-A507-36F7AA60E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Gliederung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8129E48-EB36-4552-8953-3D5F3177E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de-DE" altLang="de-DE" dirty="0"/>
              <a:t>EU</a:t>
            </a:r>
          </a:p>
          <a:p>
            <a:pPr marL="609600" indent="-609600">
              <a:buFontTx/>
              <a:buAutoNum type="arabicPeriod"/>
            </a:pPr>
            <a:r>
              <a:rPr lang="de-DE" altLang="de-DE" dirty="0"/>
              <a:t>Geschichte</a:t>
            </a:r>
          </a:p>
          <a:p>
            <a:pPr marL="609600" indent="-609600">
              <a:buFontTx/>
              <a:buAutoNum type="arabicPeriod"/>
            </a:pPr>
            <a:r>
              <a:rPr lang="de-DE" altLang="de-DE" dirty="0"/>
              <a:t>Euro</a:t>
            </a:r>
          </a:p>
          <a:p>
            <a:pPr marL="609600" indent="-609600">
              <a:buFontTx/>
              <a:buAutoNum type="arabicPeriod"/>
            </a:pPr>
            <a:r>
              <a:rPr lang="de-DE" altLang="de-DE" dirty="0"/>
              <a:t>Die Banknoten </a:t>
            </a:r>
          </a:p>
          <a:p>
            <a:pPr marL="609600" indent="-609600">
              <a:buFontTx/>
              <a:buAutoNum type="arabicPeriod"/>
            </a:pPr>
            <a:r>
              <a:rPr lang="de-DE" altLang="de-DE" dirty="0"/>
              <a:t>Diskussionsfrage</a:t>
            </a:r>
          </a:p>
        </p:txBody>
      </p:sp>
      <p:pic>
        <p:nvPicPr>
          <p:cNvPr id="3" name="Grafik 2" descr="Ein Bild, das Schlüssel enthält.&#10;&#10;Automatisch generierte Beschreibung">
            <a:extLst>
              <a:ext uri="{FF2B5EF4-FFF2-40B4-BE49-F238E27FC236}">
                <a16:creationId xmlns:a16="http://schemas.microsoft.com/office/drawing/2014/main" id="{8549223D-22EB-43B2-8427-7D688E3C1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3267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0044160-5D80-4B3F-8FA4-06E0909D5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Sicherheitsmerkmale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8E4A5FC7-ED1E-4CB9-A99B-67962364D4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r>
              <a:rPr lang="de-DE" altLang="de-DE" sz="2000" b="1" dirty="0"/>
              <a:t>Grundmerkmale: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de-DE" altLang="de-DE" sz="2000" dirty="0"/>
              <a:t>Papier besteht aus reine stärkefreie Baumwolle</a:t>
            </a:r>
          </a:p>
          <a:p>
            <a:pPr marL="533400" indent="-533400">
              <a:lnSpc>
                <a:spcPct val="80000"/>
              </a:lnSpc>
            </a:pPr>
            <a:r>
              <a:rPr lang="de-DE" altLang="de-DE" sz="2000" dirty="0"/>
              <a:t>Die Stärkefreiheit kann mit bestimmte Prüfstiften nachgewiesen werden</a:t>
            </a:r>
          </a:p>
          <a:p>
            <a:pPr marL="533400" indent="-533400">
              <a:lnSpc>
                <a:spcPct val="80000"/>
              </a:lnSpc>
              <a:buFontTx/>
              <a:buAutoNum type="arabicPeriod" startAt="2"/>
            </a:pPr>
            <a:r>
              <a:rPr lang="de-DE" altLang="de-DE" sz="2000" b="1" i="1" dirty="0"/>
              <a:t>Wasserzeichen</a:t>
            </a:r>
          </a:p>
          <a:p>
            <a:pPr marL="533400" indent="-533400">
              <a:lnSpc>
                <a:spcPct val="80000"/>
              </a:lnSpc>
              <a:buFontTx/>
              <a:buAutoNum type="arabicPeriod" startAt="2"/>
            </a:pPr>
            <a:r>
              <a:rPr lang="de-DE" altLang="de-DE" sz="2000" b="1" i="1" dirty="0"/>
              <a:t>Sicherheitsfaden</a:t>
            </a:r>
          </a:p>
          <a:p>
            <a:pPr marL="533400" indent="-533400">
              <a:lnSpc>
                <a:spcPct val="80000"/>
              </a:lnSpc>
              <a:buFontTx/>
              <a:buAutoNum type="arabicPeriod" startAt="2"/>
            </a:pPr>
            <a:r>
              <a:rPr lang="de-DE" altLang="de-DE" sz="2000" dirty="0"/>
              <a:t>Ertastbare Bildelemente</a:t>
            </a:r>
          </a:p>
          <a:p>
            <a:pPr marL="533400" indent="-533400">
              <a:lnSpc>
                <a:spcPct val="80000"/>
              </a:lnSpc>
              <a:buFontTx/>
              <a:buAutoNum type="arabicPeriod" startAt="2"/>
            </a:pPr>
            <a:r>
              <a:rPr lang="de-DE" altLang="de-DE" sz="2000" b="1" i="1" dirty="0" err="1"/>
              <a:t>Durchsichtsregister</a:t>
            </a:r>
            <a:endParaRPr lang="de-DE" altLang="de-DE" sz="2000" b="1" i="1" dirty="0"/>
          </a:p>
          <a:p>
            <a:pPr marL="533400" indent="-533400">
              <a:lnSpc>
                <a:spcPct val="80000"/>
              </a:lnSpc>
              <a:buFontTx/>
              <a:buAutoNum type="arabicPeriod" startAt="2"/>
            </a:pPr>
            <a:r>
              <a:rPr lang="de-DE" altLang="de-DE" sz="2000" b="1" i="1" dirty="0"/>
              <a:t>Mikroschrift</a:t>
            </a:r>
          </a:p>
          <a:p>
            <a:pPr marL="533400" indent="-533400">
              <a:lnSpc>
                <a:spcPct val="80000"/>
              </a:lnSpc>
              <a:buFontTx/>
              <a:buAutoNum type="arabicPeriod" startAt="2"/>
            </a:pPr>
            <a:r>
              <a:rPr lang="de-DE" altLang="de-DE" sz="2000" dirty="0"/>
              <a:t>Bunte Fasern, die nur unter UV-Licht sichtbar werden</a:t>
            </a:r>
          </a:p>
          <a:p>
            <a:pPr marL="533400" indent="-533400">
              <a:lnSpc>
                <a:spcPct val="80000"/>
              </a:lnSpc>
            </a:pPr>
            <a:endParaRPr lang="de-DE" altLang="de-DE" sz="2000" dirty="0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70F8C132-C7F0-47BE-B9DC-FBAA5B1FF67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de-DE" altLang="de-DE" sz="2000" b="1" dirty="0"/>
              <a:t>Spezielle Sicherheitsmerkmale: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de-DE" altLang="de-DE" sz="2000" i="1" dirty="0"/>
              <a:t>Bei 5-, 10- &amp; 20 Euroscheine: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de-DE" altLang="de-DE" sz="2000" dirty="0"/>
              <a:t>Spezial-Folienstreifen mit Hologramm (Wechselt von Euro Symbol zum Wert)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de-DE" altLang="de-DE" sz="2000" dirty="0"/>
              <a:t>Perlglanzstreifen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endParaRPr lang="de-DE" altLang="de-DE" sz="2000" dirty="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de-DE" altLang="de-DE" sz="2000" i="1" dirty="0"/>
              <a:t>Bei 50-, 100-, 200- &amp; 500-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de-DE" altLang="de-DE" sz="2000" i="1" dirty="0"/>
              <a:t>Euroscheine:</a:t>
            </a:r>
            <a:r>
              <a:rPr lang="de-DE" altLang="de-DE" sz="2000" dirty="0"/>
              <a:t> 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de-DE" altLang="de-DE" sz="2000" b="1" i="1" dirty="0"/>
              <a:t>Spezial-Folienstreifen mit Hologramm (Wechselt von Architekturmotiv zur Wertzahl)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de-DE" altLang="de-DE" sz="2000" b="1" i="1" dirty="0"/>
              <a:t>Farbwechsel der großen Wertzahl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  <p:bldP spid="1638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7D070929-1B55-4A8A-9F93-51E393321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" y="771957"/>
            <a:ext cx="8435134" cy="4147274"/>
          </a:xfrm>
          <a:prstGeom prst="rect">
            <a:avLst/>
          </a:prstGeom>
        </p:spPr>
      </p:pic>
      <p:pic>
        <p:nvPicPr>
          <p:cNvPr id="8" name="Grafik 7" descr="Ein Bild, das Text, Schild, Geschirr enthält.&#10;&#10;Automatisch generierte Beschreibung">
            <a:extLst>
              <a:ext uri="{FF2B5EF4-FFF2-40B4-BE49-F238E27FC236}">
                <a16:creationId xmlns:a16="http://schemas.microsoft.com/office/drawing/2014/main" id="{846BF70B-5350-4455-9C43-B482B522A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242514"/>
            <a:ext cx="2080440" cy="876376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161F4A57-D3BF-4176-A149-C8D15883D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13" y="5517232"/>
            <a:ext cx="2865368" cy="1089754"/>
          </a:xfrm>
          <a:prstGeom prst="rect">
            <a:avLst/>
          </a:prstGeom>
        </p:spPr>
      </p:pic>
      <p:pic>
        <p:nvPicPr>
          <p:cNvPr id="12" name="Grafik 11" descr="Ein Bild, das Text, Bilderrahmen enthält.&#10;&#10;Automatisch generierte Beschreibung">
            <a:extLst>
              <a:ext uri="{FF2B5EF4-FFF2-40B4-BE49-F238E27FC236}">
                <a16:creationId xmlns:a16="http://schemas.microsoft.com/office/drawing/2014/main" id="{81FB39A4-51A4-4285-B7E6-345FB9BDE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8" y="5150386"/>
            <a:ext cx="1013548" cy="1600339"/>
          </a:xfrm>
          <a:prstGeom prst="rect">
            <a:avLst/>
          </a:prstGeom>
        </p:spPr>
      </p:pic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4B27EE6-255D-49B5-8A6D-AC1FAD2043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04663"/>
            <a:ext cx="684123" cy="268132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17CBA21-E501-42F1-9689-37376B8E8B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30732"/>
            <a:ext cx="2270957" cy="548688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66A5400-39B4-4065-B1D9-49F96461528A}"/>
              </a:ext>
            </a:extLst>
          </p:cNvPr>
          <p:cNvCxnSpPr/>
          <p:nvPr/>
        </p:nvCxnSpPr>
        <p:spPr>
          <a:xfrm flipH="1" flipV="1">
            <a:off x="1763688" y="4509120"/>
            <a:ext cx="720080" cy="6154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91AE6241-C29C-40EF-9F3E-D9D1933D0A01}"/>
              </a:ext>
            </a:extLst>
          </p:cNvPr>
          <p:cNvCxnSpPr>
            <a:cxnSpLocks/>
          </p:cNvCxnSpPr>
          <p:nvPr/>
        </p:nvCxnSpPr>
        <p:spPr>
          <a:xfrm flipV="1">
            <a:off x="1169497" y="2780928"/>
            <a:ext cx="450175" cy="23694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710BFB2A-C127-45D6-A2D2-9494BBEDB9A3}"/>
              </a:ext>
            </a:extLst>
          </p:cNvPr>
          <p:cNvCxnSpPr>
            <a:cxnSpLocks/>
          </p:cNvCxnSpPr>
          <p:nvPr/>
        </p:nvCxnSpPr>
        <p:spPr>
          <a:xfrm flipH="1">
            <a:off x="617486" y="448674"/>
            <a:ext cx="25905" cy="28363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D9DEC51E-A948-4F9A-AA82-B239C044B8AC}"/>
              </a:ext>
            </a:extLst>
          </p:cNvPr>
          <p:cNvCxnSpPr>
            <a:cxnSpLocks/>
          </p:cNvCxnSpPr>
          <p:nvPr/>
        </p:nvCxnSpPr>
        <p:spPr>
          <a:xfrm flipH="1">
            <a:off x="3779912" y="1727533"/>
            <a:ext cx="4896544" cy="13497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46B46856-39E5-48D4-950B-CF5FEB45CE8D}"/>
              </a:ext>
            </a:extLst>
          </p:cNvPr>
          <p:cNvCxnSpPr>
            <a:cxnSpLocks/>
          </p:cNvCxnSpPr>
          <p:nvPr/>
        </p:nvCxnSpPr>
        <p:spPr>
          <a:xfrm flipV="1">
            <a:off x="7488125" y="4221088"/>
            <a:ext cx="180219" cy="13731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28887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754FEB7-EBD0-4435-A2EA-5A0A4DE4E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Die Münzen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A036CE7-10DD-4652-B588-008BC4561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sz="2400" dirty="0"/>
              <a:t>Acht Euro-Münzen (1, 2, 5, 10, 20 und 50 Cent, sowie der 1 und 2 Euro)</a:t>
            </a:r>
          </a:p>
          <a:p>
            <a:pPr>
              <a:lnSpc>
                <a:spcPct val="90000"/>
              </a:lnSpc>
            </a:pPr>
            <a:r>
              <a:rPr lang="de-DE" altLang="de-DE" sz="2400" dirty="0"/>
              <a:t>Die Vorderseite ist identisch, </a:t>
            </a:r>
          </a:p>
          <a:p>
            <a:pPr>
              <a:lnSpc>
                <a:spcPct val="90000"/>
              </a:lnSpc>
            </a:pPr>
            <a:r>
              <a:rPr lang="de-DE" altLang="de-DE" sz="2400" dirty="0"/>
              <a:t>Seit 2007 </a:t>
            </a:r>
            <a:r>
              <a:rPr lang="de-DE" altLang="de-DE" sz="2400" dirty="0">
                <a:solidFill>
                  <a:srgbClr val="9900FF"/>
                </a:solidFill>
                <a:hlinkClick r:id="rId2" action="ppaction://hlinksldjump"/>
              </a:rPr>
              <a:t>geändert</a:t>
            </a:r>
            <a:r>
              <a:rPr lang="de-DE" altLang="de-DE" sz="2400" dirty="0">
                <a:solidFill>
                  <a:srgbClr val="9900FF"/>
                </a:solidFill>
                <a:hlinkClick r:id="rId2" action="ppaction://hlinksldjump"/>
              </a:rPr>
              <a:t> </a:t>
            </a:r>
            <a:endParaRPr lang="de-DE" altLang="de-DE" sz="2400" dirty="0">
              <a:solidFill>
                <a:srgbClr val="9900FF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sz="2400" dirty="0"/>
              <a:t>Vorderseite zeigt Wert der Münze sowie 12 Sterne </a:t>
            </a:r>
          </a:p>
          <a:p>
            <a:pPr>
              <a:lnSpc>
                <a:spcPct val="90000"/>
              </a:lnSpc>
            </a:pPr>
            <a:r>
              <a:rPr lang="de-DE" altLang="de-DE" sz="2400" dirty="0"/>
              <a:t>1-, 2- und 5 Cent ist zusätzlich die Welt abgebildet</a:t>
            </a:r>
          </a:p>
          <a:p>
            <a:pPr>
              <a:lnSpc>
                <a:spcPct val="90000"/>
              </a:lnSpc>
            </a:pPr>
            <a:r>
              <a:rPr lang="de-DE" altLang="de-DE" sz="2400" dirty="0"/>
              <a:t>Die anderen Münzen zeigen die EU-Mitglieder</a:t>
            </a:r>
          </a:p>
          <a:p>
            <a:pPr>
              <a:lnSpc>
                <a:spcPct val="90000"/>
              </a:lnSpc>
            </a:pPr>
            <a:r>
              <a:rPr lang="de-DE" altLang="de-DE" sz="2400" dirty="0"/>
              <a:t>Die 1- und 2-Euro Münze besteht aus zwei Legierungen </a:t>
            </a:r>
          </a:p>
          <a:p>
            <a:pPr>
              <a:lnSpc>
                <a:spcPct val="90000"/>
              </a:lnSpc>
            </a:pPr>
            <a:r>
              <a:rPr lang="de-DE" altLang="de-DE" sz="2400" dirty="0"/>
              <a:t>Rückseite zeigt ein nationales Motiv, das Jahr der Prägung und zwölf Sterne</a:t>
            </a:r>
          </a:p>
          <a:p>
            <a:pPr>
              <a:lnSpc>
                <a:spcPct val="90000"/>
              </a:lnSpc>
            </a:pPr>
            <a:endParaRPr lang="de-DE" altLang="de-DE" sz="2400" dirty="0"/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A0257FAD-20B0-4065-AC82-E7F4B61DF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3" t="4823" r="12598" b="14749"/>
          <a:stretch>
            <a:fillRect/>
          </a:stretch>
        </p:blipFill>
        <p:spPr bwMode="auto">
          <a:xfrm>
            <a:off x="4859338" y="5157788"/>
            <a:ext cx="1547812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FB27838A-DB5C-4E8C-A0A2-F0DC44A85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5185" r="15344" b="13086"/>
          <a:stretch>
            <a:fillRect/>
          </a:stretch>
        </p:blipFill>
        <p:spPr bwMode="auto">
          <a:xfrm>
            <a:off x="6948488" y="5157788"/>
            <a:ext cx="1460500" cy="1511300"/>
          </a:xfrm>
          <a:prstGeom prst="rect">
            <a:avLst/>
          </a:prstGeom>
          <a:solidFill>
            <a:srgbClr val="3366FF"/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>
            <a:extLst>
              <a:ext uri="{FF2B5EF4-FFF2-40B4-BE49-F238E27FC236}">
                <a16:creationId xmlns:a16="http://schemas.microsoft.com/office/drawing/2014/main" id="{69DE3819-C954-4321-A55A-B6651749C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476250"/>
            <a:ext cx="4464050" cy="1143000"/>
          </a:xfr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18900000" scaled="1"/>
          </a:gradFill>
        </p:spPr>
        <p:txBody>
          <a:bodyPr/>
          <a:lstStyle/>
          <a:p>
            <a:pPr algn="l"/>
            <a:r>
              <a:rPr lang="de-DE" altLang="de-DE">
                <a:solidFill>
                  <a:srgbClr val="0033CC"/>
                </a:solidFill>
              </a:rPr>
              <a:t>Diskussionsfrage</a:t>
            </a:r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id="{DD1B900A-E9EF-492F-8EF1-0115F04195E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11188" y="3068638"/>
            <a:ext cx="8229600" cy="2520950"/>
          </a:xfrm>
          <a:gradFill rotWithShape="1">
            <a:gsLst>
              <a:gs pos="0">
                <a:schemeClr val="bg1"/>
              </a:gs>
              <a:gs pos="50000">
                <a:srgbClr val="FF7C80"/>
              </a:gs>
              <a:gs pos="100000">
                <a:schemeClr val="bg1"/>
              </a:gs>
            </a:gsLst>
            <a:lin ang="2700000" scaled="1"/>
          </a:gradFill>
          <a:ln/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3600">
                <a:solidFill>
                  <a:srgbClr val="0033CC"/>
                </a:solidFill>
              </a:rPr>
              <a:t>Ist der Euro eine bessere Währung als die D-Mark - hinsichtlich des täglichen Lebens aber auch der europäischen Union?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>
            <a:hlinkClick r:id="rId2"/>
            <a:extLst>
              <a:ext uri="{FF2B5EF4-FFF2-40B4-BE49-F238E27FC236}">
                <a16:creationId xmlns:a16="http://schemas.microsoft.com/office/drawing/2014/main" id="{C47A3080-B002-4229-971E-172B91A66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3960812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>
            <a:hlinkClick r:id="rId4"/>
            <a:extLst>
              <a:ext uri="{FF2B5EF4-FFF2-40B4-BE49-F238E27FC236}">
                <a16:creationId xmlns:a16="http://schemas.microsoft.com/office/drawing/2014/main" id="{86498F9B-DAE3-4933-A781-DFFE2C709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60575"/>
            <a:ext cx="3959225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9" name="Rectangle 9">
            <a:extLst>
              <a:ext uri="{FF2B5EF4-FFF2-40B4-BE49-F238E27FC236}">
                <a16:creationId xmlns:a16="http://schemas.microsoft.com/office/drawing/2014/main" id="{D1464604-38BF-4D61-9673-DDE54146C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>
                <a:solidFill>
                  <a:schemeClr val="tx1"/>
                </a:solidFill>
              </a:rPr>
              <a:t>Die Änderung der Vorderseite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AE03F131-E8EB-4AD5-B048-3DF8A306D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092825"/>
            <a:ext cx="3959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Gestaltung der Vorderseite von 1999</a:t>
            </a: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4103247B-889A-415C-991F-FADDFD67F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6092825"/>
            <a:ext cx="3959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Gestaltung der Vorderseite von 2007</a:t>
            </a:r>
          </a:p>
        </p:txBody>
      </p:sp>
      <p:sp>
        <p:nvSpPr>
          <p:cNvPr id="20492" name="AutoShape 12">
            <a:hlinkClick r:id="rId6" action="ppaction://hlinksldjump"/>
            <a:extLst>
              <a:ext uri="{FF2B5EF4-FFF2-40B4-BE49-F238E27FC236}">
                <a16:creationId xmlns:a16="http://schemas.microsoft.com/office/drawing/2014/main" id="{0EBFEBDF-FF2F-41A8-BFB7-FB9112CAE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524625"/>
            <a:ext cx="576262" cy="217488"/>
          </a:xfrm>
          <a:prstGeom prst="leftArrow">
            <a:avLst>
              <a:gd name="adj1" fmla="val 50000"/>
              <a:gd name="adj2" fmla="val 662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A6872BA-7886-4287-B58A-4C147A0F9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Quellenangabe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78DA910-61CA-48F7-9B7E-91C0D6950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altLang="de-DE" sz="2000"/>
              <a:t>http://www.ecb.int/bc/euro/coins/impaired/html/index.de.html</a:t>
            </a:r>
          </a:p>
          <a:p>
            <a:pPr>
              <a:lnSpc>
                <a:spcPct val="80000"/>
              </a:lnSpc>
            </a:pPr>
            <a:r>
              <a:rPr lang="de-DE" altLang="de-DE" sz="2000"/>
              <a:t>http://www.blog.lhg-erlangen-nuernberg.de/wp-content/uploads/2006/11/500-euro-scheine.jpg</a:t>
            </a:r>
          </a:p>
          <a:p>
            <a:pPr>
              <a:lnSpc>
                <a:spcPct val="80000"/>
              </a:lnSpc>
            </a:pPr>
            <a:r>
              <a:rPr lang="de-DE" altLang="de-DE" sz="2000"/>
              <a:t>http://www.eu-info.de/static/common/wfimage/25ce6b4b3c0f45b28f87c2d4f411d46e.jpg</a:t>
            </a:r>
          </a:p>
          <a:p>
            <a:pPr>
              <a:lnSpc>
                <a:spcPct val="80000"/>
              </a:lnSpc>
            </a:pPr>
            <a:r>
              <a:rPr lang="de-DE" altLang="de-DE" sz="2000"/>
              <a:t>http://www.oenb.at/de/img/collage_muenzen_3__tcm14-40669.jpg</a:t>
            </a:r>
          </a:p>
          <a:p>
            <a:pPr>
              <a:lnSpc>
                <a:spcPct val="80000"/>
              </a:lnSpc>
            </a:pPr>
            <a:r>
              <a:rPr lang="de-DE" altLang="de-DE" sz="2000"/>
              <a:t>http://de.wikipedia.org/wiki/Euro#Euro-Bargeld</a:t>
            </a:r>
          </a:p>
          <a:p>
            <a:pPr>
              <a:lnSpc>
                <a:spcPct val="80000"/>
              </a:lnSpc>
            </a:pPr>
            <a:r>
              <a:rPr lang="de-DE" altLang="de-DE" sz="2000"/>
              <a:t>www.</a:t>
            </a:r>
            <a:r>
              <a:rPr lang="de-DE" altLang="de-DE" sz="2000" b="1"/>
              <a:t>sparkasse</a:t>
            </a:r>
            <a:r>
              <a:rPr lang="de-DE" altLang="de-DE" sz="2000"/>
              <a:t>.de/services/</a:t>
            </a:r>
            <a:r>
              <a:rPr lang="de-DE" altLang="de-DE" sz="2000" b="1"/>
              <a:t>euro</a:t>
            </a:r>
            <a:r>
              <a:rPr lang="de-DE" altLang="de-DE" sz="2000"/>
              <a:t>/die_geschichte_des_</a:t>
            </a:r>
            <a:r>
              <a:rPr lang="de-DE" altLang="de-DE" sz="2000" b="1"/>
              <a:t>euro</a:t>
            </a:r>
            <a:r>
              <a:rPr lang="de-DE" altLang="de-DE" sz="2000"/>
              <a:t>.html </a:t>
            </a:r>
          </a:p>
          <a:p>
            <a:pPr>
              <a:lnSpc>
                <a:spcPct val="80000"/>
              </a:lnSpc>
            </a:pPr>
            <a:r>
              <a:rPr lang="de-DE" altLang="de-DE" sz="2000"/>
              <a:t>http://www.bundesregierung.de/Content/DE/EMagazines/economy/036/Medien/euro-scheine,property=poster.jpg</a:t>
            </a:r>
          </a:p>
          <a:p>
            <a:pPr>
              <a:lnSpc>
                <a:spcPct val="80000"/>
              </a:lnSpc>
            </a:pPr>
            <a:r>
              <a:rPr lang="de-DE" altLang="de-DE" sz="2000"/>
              <a:t>http://www.schulmodell.de/programme/euro/euroschein.htm</a:t>
            </a:r>
          </a:p>
          <a:p>
            <a:pPr>
              <a:lnSpc>
                <a:spcPct val="80000"/>
              </a:lnSpc>
            </a:pPr>
            <a:r>
              <a:rPr lang="de-DE" altLang="de-DE" sz="2000"/>
              <a:t>http://www.bundesbank.de/bargeld/bargeld_banknoten.php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62645B8-28D6-497A-9B8A-C1C9DDCD7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>
                <a:solidFill>
                  <a:schemeClr val="bg1"/>
                </a:solidFill>
                <a:latin typeface="Arial Black" panose="020B0A04020102020204" pitchFamily="34" charset="0"/>
              </a:rPr>
              <a:t>Was ist die EU?</a:t>
            </a:r>
            <a:r>
              <a:rPr lang="de-DE" altLang="de-DE"/>
              <a:t> 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A2FC61EF-D69B-4C4B-94F3-5DD8C9ACB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700213"/>
            <a:ext cx="66436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b="1">
                <a:solidFill>
                  <a:schemeClr val="bg1"/>
                </a:solidFill>
              </a:rPr>
              <a:t>Die Europäische Union ist eine Vereinigung von 25 Staaten. </a:t>
            </a:r>
          </a:p>
          <a:p>
            <a:r>
              <a:rPr lang="de-DE" altLang="de-DE" b="1">
                <a:solidFill>
                  <a:schemeClr val="bg1"/>
                </a:solidFill>
              </a:rPr>
              <a:t>Die EU ist nicht Europa!! 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262F2DB3-7702-46B3-8C54-BBD724774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716338"/>
            <a:ext cx="758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>
                <a:solidFill>
                  <a:schemeClr val="bg1"/>
                </a:solidFill>
              </a:rPr>
              <a:t>Sie versucht für Probleme friedliche Lösungen zu finden, mit denen </a:t>
            </a:r>
          </a:p>
          <a:p>
            <a:r>
              <a:rPr lang="de-DE" altLang="de-DE" b="1">
                <a:solidFill>
                  <a:schemeClr val="bg1"/>
                </a:solidFill>
              </a:rPr>
              <a:t>alle Mitgliedsländer einverstanden sind. </a:t>
            </a:r>
          </a:p>
        </p:txBody>
      </p:sp>
      <p:sp>
        <p:nvSpPr>
          <p:cNvPr id="7189" name="Text Box 21">
            <a:extLst>
              <a:ext uri="{FF2B5EF4-FFF2-40B4-BE49-F238E27FC236}">
                <a16:creationId xmlns:a16="http://schemas.microsoft.com/office/drawing/2014/main" id="{596E46D8-62EF-4B9D-9694-44EF25DB9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708275"/>
            <a:ext cx="6038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>
                <a:solidFill>
                  <a:schemeClr val="bg1"/>
                </a:solidFill>
              </a:rPr>
              <a:t>Die Mitgliedsländer behalten ihre eigene Regierung, </a:t>
            </a:r>
          </a:p>
          <a:p>
            <a:r>
              <a:rPr lang="de-DE" altLang="de-DE" b="1">
                <a:solidFill>
                  <a:schemeClr val="bg1"/>
                </a:solidFill>
              </a:rPr>
              <a:t>aber sie müssen sich besonders wirtschaftlich an die </a:t>
            </a:r>
          </a:p>
          <a:p>
            <a:r>
              <a:rPr lang="de-DE" altLang="de-DE" b="1">
                <a:solidFill>
                  <a:schemeClr val="bg1"/>
                </a:solidFill>
              </a:rPr>
              <a:t>anderen EU-Länder anpassen.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8" grpId="0"/>
      <p:bldP spid="7179" grpId="0"/>
      <p:bldP spid="71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C3771CA-4C50-43CA-8D0F-123403B5B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Aufgaben der EU</a:t>
            </a:r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96EADF8F-6C1F-4407-8CCF-B01FF19C7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773363" y="1600200"/>
            <a:ext cx="11460163" cy="4525963"/>
          </a:xfrm>
        </p:spPr>
        <p:txBody>
          <a:bodyPr/>
          <a:lstStyle/>
          <a:p>
            <a:r>
              <a:rPr lang="de-DE" altLang="de-DE" sz="1800"/>
              <a:t>Landwirtschaft</a:t>
            </a:r>
          </a:p>
          <a:p>
            <a:r>
              <a:rPr lang="de-DE" altLang="de-DE" sz="1800"/>
              <a:t>Verbraucherschutz</a:t>
            </a:r>
          </a:p>
          <a:p>
            <a:r>
              <a:rPr lang="de-DE" altLang="de-DE" sz="1800"/>
              <a:t>Wettbewerbsrecht</a:t>
            </a:r>
          </a:p>
          <a:p>
            <a:r>
              <a:rPr lang="de-DE" altLang="de-DE" sz="1800"/>
              <a:t>Regionale- </a:t>
            </a:r>
          </a:p>
          <a:p>
            <a:pPr>
              <a:buFontTx/>
              <a:buNone/>
            </a:pPr>
            <a:r>
              <a:rPr lang="de-DE" altLang="de-DE" sz="1800"/>
              <a:t>      Strukturpolitik</a:t>
            </a:r>
          </a:p>
          <a:p>
            <a:r>
              <a:rPr lang="de-DE" altLang="de-DE" sz="1800"/>
              <a:t>Sozialpolitik</a:t>
            </a:r>
          </a:p>
          <a:p>
            <a:r>
              <a:rPr lang="de-DE" altLang="de-DE" sz="1800"/>
              <a:t>Bildungspolitik</a:t>
            </a:r>
          </a:p>
          <a:p>
            <a:r>
              <a:rPr lang="de-DE" altLang="de-DE" sz="1800"/>
              <a:t>Umweltpolitik</a:t>
            </a:r>
          </a:p>
          <a:p>
            <a:r>
              <a:rPr lang="de-DE" altLang="de-DE" sz="1800"/>
              <a:t>Zoll- u. Handelspolitik</a:t>
            </a:r>
          </a:p>
          <a:p>
            <a:r>
              <a:rPr lang="de-DE" altLang="de-DE" sz="1800"/>
              <a:t>Außenpolitik</a:t>
            </a:r>
          </a:p>
          <a:p>
            <a:r>
              <a:rPr lang="de-DE" altLang="de-DE" sz="1800"/>
              <a:t>Entwicklungshilfe</a:t>
            </a:r>
          </a:p>
          <a:p>
            <a:endParaRPr lang="de-DE" altLang="de-DE" sz="1800"/>
          </a:p>
        </p:txBody>
      </p:sp>
      <p:pic>
        <p:nvPicPr>
          <p:cNvPr id="6" name="Picture 60">
            <a:extLst>
              <a:ext uri="{FF2B5EF4-FFF2-40B4-BE49-F238E27FC236}">
                <a16:creationId xmlns:a16="http://schemas.microsoft.com/office/drawing/2014/main" id="{17496F5D-A499-4D22-96C0-51A706199B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5841"/>
            <a:ext cx="2160587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795 0 " pathEditMode="relative" ptsTypes="AA">
                                      <p:cBhvr>
                                        <p:cTn id="12" dur="1000" fill="hold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795 0 " pathEditMode="relative" ptsTypes="AA">
                                      <p:cBhvr>
                                        <p:cTn id="16" dur="1000" fill="hold"/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795 0 " pathEditMode="relative" ptsTypes="AA">
                                      <p:cBhvr>
                                        <p:cTn id="20" dur="1000" fill="hold"/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795 0 " pathEditMode="relative" ptsTypes="AA">
                                      <p:cBhvr>
                                        <p:cTn id="24" dur="1000" fill="hold"/>
                                        <p:tgtEl>
                                          <p:spTgt spid="46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795 0 " pathEditMode="relative" ptsTypes="AA">
                                      <p:cBhvr>
                                        <p:cTn id="26" dur="1000" fill="hold"/>
                                        <p:tgtEl>
                                          <p:spTgt spid="46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795 0 " pathEditMode="relative" ptsTypes="AA">
                                      <p:cBhvr>
                                        <p:cTn id="30" dur="1000" fill="hold"/>
                                        <p:tgtEl>
                                          <p:spTgt spid="460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795 0 " pathEditMode="relative" ptsTypes="AA">
                                      <p:cBhvr>
                                        <p:cTn id="34" dur="1000" fill="hold"/>
                                        <p:tgtEl>
                                          <p:spTgt spid="460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795 0 " pathEditMode="relative" ptsTypes="AA">
                                      <p:cBhvr>
                                        <p:cTn id="38" dur="1000" fill="hold"/>
                                        <p:tgtEl>
                                          <p:spTgt spid="460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795 0 " pathEditMode="relative" ptsTypes="AA">
                                      <p:cBhvr>
                                        <p:cTn id="42" dur="1000" fill="hold"/>
                                        <p:tgtEl>
                                          <p:spTgt spid="460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795 0 " pathEditMode="relative" ptsTypes="AA">
                                      <p:cBhvr>
                                        <p:cTn id="46" dur="1000" fill="hold"/>
                                        <p:tgtEl>
                                          <p:spTgt spid="460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795 0 " pathEditMode="relative" ptsTypes="AA">
                                      <p:cBhvr>
                                        <p:cTn id="50" dur="1000" fill="hold"/>
                                        <p:tgtEl>
                                          <p:spTgt spid="460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Rectangle 14">
            <a:extLst>
              <a:ext uri="{FF2B5EF4-FFF2-40B4-BE49-F238E27FC236}">
                <a16:creationId xmlns:a16="http://schemas.microsoft.com/office/drawing/2014/main" id="{3F98DD06-5101-4A9E-99A4-D61A627FD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>
                <a:latin typeface="Arial Black" panose="020B0A04020102020204" pitchFamily="34" charset="0"/>
              </a:rPr>
              <a:t>Hat die EU eine eigene Regierung? </a:t>
            </a:r>
          </a:p>
        </p:txBody>
      </p:sp>
      <p:sp>
        <p:nvSpPr>
          <p:cNvPr id="34833" name="Rectangle 17">
            <a:extLst>
              <a:ext uri="{FF2B5EF4-FFF2-40B4-BE49-F238E27FC236}">
                <a16:creationId xmlns:a16="http://schemas.microsoft.com/office/drawing/2014/main" id="{D57C2366-9615-4633-B500-FB33EECE9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4834" name="Text Box 18">
            <a:extLst>
              <a:ext uri="{FF2B5EF4-FFF2-40B4-BE49-F238E27FC236}">
                <a16:creationId xmlns:a16="http://schemas.microsoft.com/office/drawing/2014/main" id="{6F29D0E5-1568-42DF-937A-DAB27E462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982" y="2278062"/>
            <a:ext cx="3206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4000" dirty="0">
                <a:latin typeface="Comic Sans MS" panose="030F0702030302020204" pitchFamily="66" charset="0"/>
              </a:rPr>
              <a:t>REGIERUNG</a:t>
            </a:r>
          </a:p>
        </p:txBody>
      </p:sp>
      <p:pic>
        <p:nvPicPr>
          <p:cNvPr id="34851" name="Picture 35">
            <a:extLst>
              <a:ext uri="{FF2B5EF4-FFF2-40B4-BE49-F238E27FC236}">
                <a16:creationId xmlns:a16="http://schemas.microsoft.com/office/drawing/2014/main" id="{292D9BB3-F472-4834-96A3-F4FFBBC9D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3329">
            <a:off x="5995098" y="2590364"/>
            <a:ext cx="24003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52" name="Picture 36">
            <a:extLst>
              <a:ext uri="{FF2B5EF4-FFF2-40B4-BE49-F238E27FC236}">
                <a16:creationId xmlns:a16="http://schemas.microsoft.com/office/drawing/2014/main" id="{7F3CBF63-01EB-48E5-95C7-CFC3C5C72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4836">
            <a:off x="5884533" y="2638382"/>
            <a:ext cx="24003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58" name="Text Box 42">
            <a:extLst>
              <a:ext uri="{FF2B5EF4-FFF2-40B4-BE49-F238E27FC236}">
                <a16:creationId xmlns:a16="http://schemas.microsoft.com/office/drawing/2014/main" id="{B8193DF5-991B-4D27-BA77-37513C5F4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628775"/>
            <a:ext cx="5184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34861" name="Text Box 45">
            <a:extLst>
              <a:ext uri="{FF2B5EF4-FFF2-40B4-BE49-F238E27FC236}">
                <a16:creationId xmlns:a16="http://schemas.microsoft.com/office/drawing/2014/main" id="{A3143A00-1E32-4A7A-A66F-6872F9821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2081213"/>
            <a:ext cx="477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altLang="de-DE"/>
          </a:p>
        </p:txBody>
      </p:sp>
      <p:sp>
        <p:nvSpPr>
          <p:cNvPr id="34862" name="Text Box 46">
            <a:extLst>
              <a:ext uri="{FF2B5EF4-FFF2-40B4-BE49-F238E27FC236}">
                <a16:creationId xmlns:a16="http://schemas.microsoft.com/office/drawing/2014/main" id="{D2401DAB-D889-40F5-BE45-13F3915F4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1792288"/>
            <a:ext cx="340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altLang="de-DE"/>
          </a:p>
        </p:txBody>
      </p:sp>
      <p:sp>
        <p:nvSpPr>
          <p:cNvPr id="34863" name="Text Box 47">
            <a:extLst>
              <a:ext uri="{FF2B5EF4-FFF2-40B4-BE49-F238E27FC236}">
                <a16:creationId xmlns:a16="http://schemas.microsoft.com/office/drawing/2014/main" id="{C4779207-1777-4145-BB25-2A462083F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435" y="1630408"/>
            <a:ext cx="5616575" cy="24304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/>
          </a:p>
          <a:p>
            <a:pPr>
              <a:spcBef>
                <a:spcPct val="50000"/>
              </a:spcBef>
            </a:pPr>
            <a:r>
              <a:rPr lang="de-DE" altLang="de-DE" dirty="0">
                <a:solidFill>
                  <a:srgbClr val="0000FF"/>
                </a:solidFill>
              </a:rPr>
              <a:t>Die europäische Kommission:</a:t>
            </a:r>
          </a:p>
          <a:p>
            <a:pPr>
              <a:spcBef>
                <a:spcPct val="50000"/>
              </a:spcBef>
            </a:pPr>
            <a:endParaRPr lang="de-DE" altLang="de-DE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de-DE" altLang="de-DE" dirty="0">
                <a:solidFill>
                  <a:srgbClr val="0000FF"/>
                </a:solidFill>
              </a:rPr>
              <a:t>Der europäische Rat:</a:t>
            </a:r>
          </a:p>
          <a:p>
            <a:pPr>
              <a:spcBef>
                <a:spcPct val="50000"/>
              </a:spcBef>
            </a:pPr>
            <a:endParaRPr lang="de-DE" altLang="de-DE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de-DE" altLang="de-DE" dirty="0">
                <a:solidFill>
                  <a:srgbClr val="0000FF"/>
                </a:solidFill>
              </a:rPr>
              <a:t>Das europäische Parlament: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B4E6A8C-448E-4D67-9CEA-F4CE0E10E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430" y="3082824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4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4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4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48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48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48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48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348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348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0" grpId="0"/>
      <p:bldP spid="34834" grpId="0"/>
      <p:bldP spid="34863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0" name="Rectangle 58">
            <a:extLst>
              <a:ext uri="{FF2B5EF4-FFF2-40B4-BE49-F238E27FC236}">
                <a16:creationId xmlns:a16="http://schemas.microsoft.com/office/drawing/2014/main" id="{02B61509-46D9-4C5F-BE1C-A12328AB7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12775" y="333375"/>
            <a:ext cx="8229600" cy="1143000"/>
          </a:xfrm>
        </p:spPr>
        <p:txBody>
          <a:bodyPr/>
          <a:lstStyle/>
          <a:p>
            <a:r>
              <a:rPr lang="de-DE" altLang="de-DE">
                <a:latin typeface="Arial Black" panose="020B0A04020102020204" pitchFamily="34" charset="0"/>
              </a:rPr>
              <a:t>Europäische Union</a:t>
            </a:r>
          </a:p>
        </p:txBody>
      </p:sp>
      <p:sp>
        <p:nvSpPr>
          <p:cNvPr id="8251" name="Rectangle 59">
            <a:extLst>
              <a:ext uri="{FF2B5EF4-FFF2-40B4-BE49-F238E27FC236}">
                <a16:creationId xmlns:a16="http://schemas.microsoft.com/office/drawing/2014/main" id="{F7B7656F-A389-4C3E-8453-02EBF34C8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6589713" y="1341438"/>
            <a:ext cx="6121400" cy="792162"/>
          </a:xfrm>
        </p:spPr>
        <p:txBody>
          <a:bodyPr/>
          <a:lstStyle/>
          <a:p>
            <a:pPr>
              <a:buFontTx/>
              <a:buNone/>
            </a:pPr>
            <a:r>
              <a:rPr lang="de-DE" altLang="de-DE" sz="2700">
                <a:cs typeface="Arial" panose="020B0604020202020204" pitchFamily="34" charset="0"/>
              </a:rPr>
              <a:t>• </a:t>
            </a:r>
            <a:r>
              <a:rPr lang="de-DE" altLang="de-DE" sz="2700"/>
              <a:t>Einwohner: 446,6Mio. </a:t>
            </a:r>
          </a:p>
        </p:txBody>
      </p:sp>
      <p:sp>
        <p:nvSpPr>
          <p:cNvPr id="8255" name="Rectangle 63">
            <a:extLst>
              <a:ext uri="{FF2B5EF4-FFF2-40B4-BE49-F238E27FC236}">
                <a16:creationId xmlns:a16="http://schemas.microsoft.com/office/drawing/2014/main" id="{5DBD2A31-EC77-40C1-ADD3-B50DBF3A2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97325" y="2133600"/>
            <a:ext cx="45720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700">
                <a:cs typeface="Arial" panose="020B0604020202020204" pitchFamily="34" charset="0"/>
              </a:rPr>
              <a:t>• </a:t>
            </a:r>
            <a:r>
              <a:rPr lang="de-DE" altLang="de-DE" sz="2700"/>
              <a:t>Fläche: 3977304 km</a:t>
            </a:r>
            <a:r>
              <a:rPr lang="en-US" altLang="de-DE" sz="2700"/>
              <a:t>²</a:t>
            </a:r>
          </a:p>
        </p:txBody>
      </p:sp>
      <p:sp>
        <p:nvSpPr>
          <p:cNvPr id="8256" name="Rectangle 64">
            <a:extLst>
              <a:ext uri="{FF2B5EF4-FFF2-40B4-BE49-F238E27FC236}">
                <a16:creationId xmlns:a16="http://schemas.microsoft.com/office/drawing/2014/main" id="{8E071C16-D9EB-4D78-882A-E975622A3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2000" y="2565400"/>
            <a:ext cx="4572000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2700" dirty="0">
                <a:cs typeface="Arial" panose="020B0604020202020204" pitchFamily="34" charset="0"/>
              </a:rPr>
              <a:t>• </a:t>
            </a:r>
            <a:r>
              <a:rPr lang="en-US" altLang="de-DE" sz="2700" dirty="0"/>
              <a:t>Die </a:t>
            </a:r>
            <a:r>
              <a:rPr lang="en-US" altLang="de-DE" sz="2700" dirty="0" err="1"/>
              <a:t>Gründungsmitglieder</a:t>
            </a:r>
            <a:r>
              <a:rPr lang="en-US" altLang="de-DE" sz="2700" dirty="0"/>
              <a:t> </a:t>
            </a:r>
          </a:p>
          <a:p>
            <a:r>
              <a:rPr lang="en-US" altLang="de-DE" sz="2700" dirty="0"/>
              <a:t>  von 1957 </a:t>
            </a:r>
            <a:r>
              <a:rPr lang="de-DE" altLang="de-DE" sz="2700" dirty="0"/>
              <a:t>sind</a:t>
            </a:r>
            <a:r>
              <a:rPr lang="en-US" altLang="de-DE" sz="2700" dirty="0"/>
              <a:t>: </a:t>
            </a:r>
          </a:p>
          <a:p>
            <a:r>
              <a:rPr lang="en-US" altLang="de-DE" sz="2000" dirty="0">
                <a:solidFill>
                  <a:schemeClr val="accent1"/>
                </a:solidFill>
              </a:rPr>
              <a:t>	,</a:t>
            </a:r>
            <a:r>
              <a:rPr lang="en-US" altLang="de-DE" sz="2000" dirty="0"/>
              <a:t> </a:t>
            </a:r>
          </a:p>
          <a:p>
            <a:r>
              <a:rPr lang="en-US" altLang="de-DE" sz="2000" dirty="0">
                <a:solidFill>
                  <a:schemeClr val="accent1"/>
                </a:solidFill>
              </a:rPr>
              <a:t>	</a:t>
            </a:r>
            <a:r>
              <a:rPr lang="en-US" altLang="de-DE" sz="2700" dirty="0"/>
              <a:t>	</a:t>
            </a:r>
          </a:p>
          <a:p>
            <a:r>
              <a:rPr lang="en-US" altLang="de-DE" sz="2000" dirty="0">
                <a:solidFill>
                  <a:schemeClr val="accent1"/>
                </a:solidFill>
              </a:rPr>
              <a:t>		</a:t>
            </a:r>
          </a:p>
        </p:txBody>
      </p:sp>
      <p:sp>
        <p:nvSpPr>
          <p:cNvPr id="8264" name="Text Box 72">
            <a:extLst>
              <a:ext uri="{FF2B5EF4-FFF2-40B4-BE49-F238E27FC236}">
                <a16:creationId xmlns:a16="http://schemas.microsoft.com/office/drawing/2014/main" id="{2F253FA1-D72F-4C94-A4C2-3163F2C9B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3736975"/>
            <a:ext cx="16954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rgbClr val="FF0000"/>
                </a:solidFill>
              </a:rPr>
              <a:t>Belgien, </a:t>
            </a:r>
          </a:p>
          <a:p>
            <a:r>
              <a:rPr lang="de-DE" altLang="de-DE" b="1" dirty="0">
                <a:solidFill>
                  <a:srgbClr val="FF0000"/>
                </a:solidFill>
              </a:rPr>
              <a:t>Deutschland, </a:t>
            </a:r>
          </a:p>
          <a:p>
            <a:r>
              <a:rPr lang="de-DE" altLang="de-DE" b="1" dirty="0">
                <a:solidFill>
                  <a:srgbClr val="FF0000"/>
                </a:solidFill>
              </a:rPr>
              <a:t>Frankreich, </a:t>
            </a:r>
          </a:p>
          <a:p>
            <a:r>
              <a:rPr lang="de-DE" altLang="de-DE" b="1" dirty="0">
                <a:solidFill>
                  <a:srgbClr val="FF0000"/>
                </a:solidFill>
              </a:rPr>
              <a:t>Italien, </a:t>
            </a:r>
          </a:p>
          <a:p>
            <a:r>
              <a:rPr lang="de-DE" altLang="de-DE" b="1" dirty="0">
                <a:solidFill>
                  <a:srgbClr val="FF0000"/>
                </a:solidFill>
              </a:rPr>
              <a:t>Luxemburg, </a:t>
            </a:r>
          </a:p>
          <a:p>
            <a:r>
              <a:rPr lang="de-DE" altLang="de-DE" b="1" dirty="0">
                <a:solidFill>
                  <a:srgbClr val="FF0000"/>
                </a:solidFill>
              </a:rPr>
              <a:t>Niederlanden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28E8FAA-1B6B-4ABF-B95A-3EFE1CDB6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96952"/>
            <a:ext cx="3765798" cy="376579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07 0.02613 L 0.76545 0.026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23699E-6 L 0.48246 -0.0050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15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52601E-6 L 0.54531 -0.0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57" y="-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52601E-6 L 0.54531 -0.00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5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0" grpId="0"/>
      <p:bldP spid="8251" grpId="0" build="p"/>
      <p:bldP spid="8256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660C094-70F9-4A71-AA9E-A26E40DA2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Wie ist die EU entstanden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44A06990-3452-4E66-9696-6DFBDD08B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700213"/>
            <a:ext cx="712787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 dirty="0">
                <a:solidFill>
                  <a:srgbClr val="CC0000"/>
                </a:solidFill>
              </a:rPr>
              <a:t>1951:</a:t>
            </a:r>
            <a:r>
              <a:rPr lang="de-DE" altLang="de-DE" sz="2000" dirty="0"/>
              <a:t>In Paris wird die EGKS gegründet</a:t>
            </a:r>
          </a:p>
          <a:p>
            <a:endParaRPr lang="de-DE" altLang="de-DE" sz="2000" dirty="0"/>
          </a:p>
          <a:p>
            <a:r>
              <a:rPr lang="de-DE" altLang="de-DE" sz="2000" dirty="0">
                <a:solidFill>
                  <a:srgbClr val="CC0000"/>
                </a:solidFill>
              </a:rPr>
              <a:t>1957:</a:t>
            </a:r>
            <a:r>
              <a:rPr lang="de-DE" altLang="de-DE" sz="2000" dirty="0"/>
              <a:t>Die EWG entsteht</a:t>
            </a:r>
          </a:p>
          <a:p>
            <a:endParaRPr lang="de-DE" altLang="de-DE" sz="2000" dirty="0">
              <a:solidFill>
                <a:srgbClr val="CC0000"/>
              </a:solidFill>
            </a:endParaRPr>
          </a:p>
          <a:p>
            <a:r>
              <a:rPr lang="de-DE" altLang="de-DE" sz="2000" dirty="0">
                <a:solidFill>
                  <a:srgbClr val="CC0000"/>
                </a:solidFill>
              </a:rPr>
              <a:t>1967:</a:t>
            </a:r>
            <a:r>
              <a:rPr lang="de-DE" altLang="de-DE" sz="2000" dirty="0"/>
              <a:t>Die EG entsteht</a:t>
            </a:r>
          </a:p>
          <a:p>
            <a:endParaRPr lang="de-DE" altLang="de-DE" sz="2000" dirty="0">
              <a:solidFill>
                <a:srgbClr val="CC0000"/>
              </a:solidFill>
            </a:endParaRPr>
          </a:p>
          <a:p>
            <a:r>
              <a:rPr lang="de-DE" altLang="de-DE" sz="2000" dirty="0">
                <a:solidFill>
                  <a:srgbClr val="CC0000"/>
                </a:solidFill>
              </a:rPr>
              <a:t>1973-1986:</a:t>
            </a:r>
            <a:r>
              <a:rPr lang="de-DE" altLang="de-DE" sz="2000" dirty="0"/>
              <a:t>Erweiterung</a:t>
            </a:r>
            <a:r>
              <a:rPr lang="de-DE" altLang="de-DE" sz="2000" dirty="0">
                <a:solidFill>
                  <a:srgbClr val="CC0000"/>
                </a:solidFill>
              </a:rPr>
              <a:t> </a:t>
            </a:r>
            <a:r>
              <a:rPr lang="de-DE" altLang="de-DE" sz="2000" dirty="0"/>
              <a:t>der EG</a:t>
            </a:r>
          </a:p>
          <a:p>
            <a:endParaRPr lang="de-DE" altLang="de-DE" sz="2000" dirty="0"/>
          </a:p>
          <a:p>
            <a:r>
              <a:rPr lang="de-DE" altLang="de-DE" sz="2000" dirty="0">
                <a:solidFill>
                  <a:srgbClr val="CC0000"/>
                </a:solidFill>
              </a:rPr>
              <a:t>1993:</a:t>
            </a:r>
            <a:r>
              <a:rPr lang="de-DE" altLang="de-DE" sz="2000" dirty="0"/>
              <a:t>Die EG wird zur EU</a:t>
            </a:r>
          </a:p>
          <a:p>
            <a:endParaRPr lang="de-DE" altLang="de-DE" sz="2000" dirty="0"/>
          </a:p>
          <a:p>
            <a:r>
              <a:rPr lang="de-DE" altLang="de-DE" sz="2000" dirty="0">
                <a:solidFill>
                  <a:srgbClr val="CC0000"/>
                </a:solidFill>
              </a:rPr>
              <a:t>1995:</a:t>
            </a:r>
            <a:r>
              <a:rPr lang="de-DE" altLang="de-DE" sz="2000" dirty="0"/>
              <a:t> Betritt von Finnland, Österreich und Schweden.</a:t>
            </a:r>
          </a:p>
          <a:p>
            <a:r>
              <a:rPr lang="de-DE" altLang="de-DE" sz="2000" dirty="0"/>
              <a:t> </a:t>
            </a:r>
          </a:p>
          <a:p>
            <a:r>
              <a:rPr lang="de-DE" altLang="de-DE" sz="2000" dirty="0">
                <a:solidFill>
                  <a:srgbClr val="CC0000"/>
                </a:solidFill>
              </a:rPr>
              <a:t>2002:</a:t>
            </a:r>
            <a:r>
              <a:rPr lang="de-DE" altLang="de-DE" sz="2000" dirty="0"/>
              <a:t> Der Euro ist als Bargeld im Einsatz</a:t>
            </a:r>
          </a:p>
          <a:p>
            <a:endParaRPr lang="de-DE" altLang="de-DE" sz="2000" dirty="0"/>
          </a:p>
          <a:p>
            <a:r>
              <a:rPr lang="de-DE" altLang="de-DE" sz="2000" dirty="0">
                <a:solidFill>
                  <a:srgbClr val="CC0000"/>
                </a:solidFill>
              </a:rPr>
              <a:t>2004:</a:t>
            </a:r>
            <a:r>
              <a:rPr lang="de-DE" altLang="de-DE" sz="2000" dirty="0"/>
              <a:t> Osterweiterung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552334-2488-40CE-8C04-43A97CD3B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92696"/>
            <a:ext cx="4762500" cy="47625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450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450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450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450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9307107-647C-449F-A95C-16A6902C70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7772400" cy="1470025"/>
          </a:xfrm>
        </p:spPr>
        <p:txBody>
          <a:bodyPr anchor="ctr"/>
          <a:lstStyle/>
          <a:p>
            <a:r>
              <a:rPr lang="de-DE" altLang="de-DE" sz="4400">
                <a:latin typeface="Arial Black" panose="020B0A04020102020204" pitchFamily="34" charset="0"/>
              </a:rPr>
              <a:t>EU- Osterweiterung</a:t>
            </a:r>
            <a:br>
              <a:rPr lang="de-DE" altLang="de-DE" sz="4400">
                <a:latin typeface="Arial Black" panose="020B0A04020102020204" pitchFamily="34" charset="0"/>
              </a:rPr>
            </a:br>
            <a:br>
              <a:rPr lang="de-DE" altLang="de-DE" sz="4000">
                <a:latin typeface="Arial Black" panose="020B0A04020102020204" pitchFamily="34" charset="0"/>
              </a:rPr>
            </a:br>
            <a:endParaRPr lang="de-DE" altLang="de-DE" sz="4000">
              <a:latin typeface="Arial Black" panose="020B0A04020102020204" pitchFamily="34" charset="0"/>
            </a:endParaRP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43AB5766-961D-49B5-9B18-0615BF3B02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de-DE" altLang="de-DE" sz="320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96D5208D-59D1-48A6-ACF9-99A0B06B3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7"/>
          <a:stretch/>
        </p:blipFill>
        <p:spPr bwMode="auto">
          <a:xfrm>
            <a:off x="-82527" y="1340768"/>
            <a:ext cx="9226528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tandarddesign">
  <a:themeElements>
    <a:clrScheme name="Standard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3300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926</Words>
  <Application>Microsoft Office PowerPoint</Application>
  <PresentationFormat>Bildschirmpräsentation (4:3)</PresentationFormat>
  <Paragraphs>206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7" baseType="lpstr">
      <vt:lpstr>Arial</vt:lpstr>
      <vt:lpstr>Standarddesign</vt:lpstr>
      <vt:lpstr>Der Euro</vt:lpstr>
      <vt:lpstr>Gliederung</vt:lpstr>
      <vt:lpstr>Was ist die EU? </vt:lpstr>
      <vt:lpstr>Aufgaben der EU</vt:lpstr>
      <vt:lpstr>Hat die EU eine eigene Regierung? </vt:lpstr>
      <vt:lpstr>Europäische Union</vt:lpstr>
      <vt:lpstr>Wie ist die EU entstanden</vt:lpstr>
      <vt:lpstr>EU- Osterweiterung  </vt:lpstr>
      <vt:lpstr>PowerPoint-Präsentation</vt:lpstr>
      <vt:lpstr>Allgemein </vt:lpstr>
      <vt:lpstr>Geschichte</vt:lpstr>
      <vt:lpstr>Geschichte</vt:lpstr>
      <vt:lpstr>Geschichte</vt:lpstr>
      <vt:lpstr>Verbreitung</vt:lpstr>
      <vt:lpstr>Euroländer</vt:lpstr>
      <vt:lpstr>PowerPoint-Präsentation</vt:lpstr>
      <vt:lpstr>Die Banknoten</vt:lpstr>
      <vt:lpstr>Motive der Euro-Scheine</vt:lpstr>
      <vt:lpstr>Motive der Euro-Scheine</vt:lpstr>
      <vt:lpstr>Sicherheitsmerkmale</vt:lpstr>
      <vt:lpstr>PowerPoint-Präsentation</vt:lpstr>
      <vt:lpstr>Die Münzen</vt:lpstr>
      <vt:lpstr>Diskussionsfrage</vt:lpstr>
      <vt:lpstr>Die Änderung der Vorderseite</vt:lpstr>
      <vt:lpstr>Quellenangabe</vt:lpstr>
    </vt:vector>
  </TitlesOfParts>
  <Company>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Euro</dc:title>
  <dc:creator>PC</dc:creator>
  <cp:lastModifiedBy>Sabrina Madhi</cp:lastModifiedBy>
  <cp:revision>11</cp:revision>
  <dcterms:created xsi:type="dcterms:W3CDTF">2007-06-12T22:04:40Z</dcterms:created>
  <dcterms:modified xsi:type="dcterms:W3CDTF">2022-03-30T18:21:42Z</dcterms:modified>
</cp:coreProperties>
</file>